
<file path=[Content_Types].xml><?xml version="1.0" encoding="utf-8"?>
<Types xmlns="http://schemas.openxmlformats.org/package/2006/content-types">
  <Override PartName="/_rels/.rels" ContentType="application/vnd.openxmlformats-package.relationships+xml"/>
  <Override PartName="/ppt/notesSlides/notesSlide13.xml" ContentType="application/vnd.openxmlformats-officedocument.presentationml.notesSlide+xml"/>
  <Override PartName="/ppt/notesSlides/notesSlide2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3.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38.xml" ContentType="application/vnd.openxmlformats-officedocument.presentationml.notesSlide+xml"/>
  <Override PartName="/ppt/notesSlides/_rels/notesSlide8.xml.rels" ContentType="application/vnd.openxmlformats-package.relationships+xml"/>
  <Override PartName="/ppt/notesSlides/_rels/notesSlide12.xml.rels" ContentType="application/vnd.openxmlformats-package.relationships+xml"/>
  <Override PartName="/ppt/notesSlides/_rels/notesSlide11.xml.rels" ContentType="application/vnd.openxmlformats-package.relationships+xml"/>
  <Override PartName="/ppt/notesSlides/_rels/notesSlide38.xml.rels" ContentType="application/vnd.openxmlformats-package.relationships+xml"/>
  <Override PartName="/ppt/notesSlides/_rels/notesSlide24.xml.rels" ContentType="application/vnd.openxmlformats-package.relationships+xml"/>
  <Override PartName="/ppt/notesSlides/_rels/notesSlide10.xml.rels" ContentType="application/vnd.openxmlformats-package.relationships+xml"/>
  <Override PartName="/ppt/notesSlides/_rels/notesSlide18.xml.rels" ContentType="application/vnd.openxmlformats-package.relationships+xml"/>
  <Override PartName="/ppt/notesSlides/_rels/notesSlide5.xml.rels" ContentType="application/vnd.openxmlformats-package.relationships+xml"/>
  <Override PartName="/ppt/notesSlides/_rels/notesSlide23.xml.rels" ContentType="application/vnd.openxmlformats-package.relationships+xml"/>
  <Override PartName="/ppt/notesSlides/_rels/notesSlide22.xml.rels" ContentType="application/vnd.openxmlformats-package.relationships+xml"/>
  <Override PartName="/ppt/notesSlides/_rels/notesSlide16.xml.rels" ContentType="application/vnd.openxmlformats-package.relationships+xml"/>
  <Override PartName="/ppt/notesSlides/_rels/notesSlide14.xml.rels" ContentType="application/vnd.openxmlformats-package.relationships+xml"/>
  <Override PartName="/ppt/notesSlides/_rels/notesSlide9.xml.rels" ContentType="application/vnd.openxmlformats-package.relationships+xml"/>
  <Override PartName="/ppt/notesSlides/_rels/notesSlide13.xml.rels" ContentType="application/vnd.openxmlformats-package.relationships+xml"/>
  <Override PartName="/ppt/notesSlides/notesSlide11.xml" ContentType="application/vnd.openxmlformats-officedocument.presentationml.notesSlide+xml"/>
  <Override PartName="/ppt/notesSlides/notesSlide22.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_rels/presentation.xml.rels" ContentType="application/vnd.openxmlformats-package.relationships+xml"/>
  <Override PartName="/ppt/media/image57.png" ContentType="image/png"/>
  <Override PartName="/ppt/media/image3.png" ContentType="image/png"/>
  <Override PartName="/ppt/media/image21.png" ContentType="image/png"/>
  <Override PartName="/ppt/media/image65.png" ContentType="image/png"/>
  <Override PartName="/ppt/media/image36.png" ContentType="image/png"/>
  <Override PartName="/ppt/media/image73.png" ContentType="image/png"/>
  <Override PartName="/ppt/media/image44.png" ContentType="image/png"/>
  <Override PartName="/ppt/media/image81.png" ContentType="image/png"/>
  <Override PartName="/ppt/media/image88.png" ContentType="image/png"/>
  <Override PartName="/ppt/media/image15.png" ContentType="image/png"/>
  <Override PartName="/ppt/media/image52.png" ContentType="image/png"/>
  <Override PartName="/ppt/media/image59.png" ContentType="image/png"/>
  <Override PartName="/ppt/media/image5.png" ContentType="image/png"/>
  <Override PartName="/ppt/media/image28.jpeg" ContentType="image/jpeg"/>
  <Override PartName="/ppt/media/image23.png" ContentType="image/png"/>
  <Override PartName="/ppt/media/image60.png" ContentType="image/png"/>
  <Override PartName="/ppt/media/image67.png" ContentType="image/png"/>
  <Override PartName="/ppt/media/image38.png" ContentType="image/png"/>
  <Override PartName="/ppt/media/image75.png" ContentType="image/png"/>
  <Override PartName="/ppt/media/image46.png" ContentType="image/png"/>
  <Override PartName="/ppt/media/image83.png" ContentType="image/png"/>
  <Override PartName="/ppt/media/image10.png" ContentType="image/png"/>
  <Override PartName="/ppt/media/image17.png" ContentType="image/png"/>
  <Override PartName="/ppt/media/image45.jpeg" ContentType="image/jpeg"/>
  <Override PartName="/ppt/media/image54.png" ContentType="image/png"/>
  <Override PartName="/ppt/media/image7.png" ContentType="image/png"/>
  <Override PartName="/ppt/media/image32.gif" ContentType="image/gif"/>
  <Override PartName="/ppt/media/image62.png" ContentType="image/png"/>
  <Override PartName="/ppt/media/image69.png" ContentType="image/png"/>
  <Override PartName="/ppt/media/image33.png" ContentType="image/png"/>
  <Override PartName="/ppt/media/image70.png" ContentType="image/png"/>
  <Override PartName="/ppt/media/image77.png" ContentType="image/png"/>
  <Override PartName="/ppt/media/image48.png" ContentType="image/png"/>
  <Override PartName="/ppt/media/image85.png" ContentType="image/png"/>
  <Override PartName="/ppt/media/image12.png" ContentType="image/png"/>
  <Override PartName="/ppt/media/image19.png" ContentType="image/png"/>
  <Override PartName="/ppt/media/image2.png" ContentType="image/png"/>
  <Override PartName="/ppt/media/image56.png" ContentType="image/png"/>
  <Override PartName="/ppt/media/image9.png" ContentType="image/png"/>
  <Override PartName="/ppt/media/image20.png" ContentType="image/png"/>
  <Override PartName="/ppt/media/image27.png" ContentType="image/png"/>
  <Override PartName="/ppt/media/image64.png" ContentType="image/png"/>
  <Override PartName="/ppt/media/image30.jpeg" ContentType="image/jpeg"/>
  <Override PartName="/ppt/media/image35.png" ContentType="image/png"/>
  <Override PartName="/ppt/media/image72.png" ContentType="image/png"/>
  <Override PartName="/ppt/media/image79.png" ContentType="image/png"/>
  <Override PartName="/ppt/media/image41.jpeg" ContentType="image/jpeg"/>
  <Override PartName="/ppt/media/image80.png" ContentType="image/png"/>
  <Override PartName="/ppt/media/image87.png" ContentType="image/png"/>
  <Override PartName="/ppt/media/image14.png" ContentType="image/png"/>
  <Override PartName="/ppt/media/image51.png" ContentType="image/png"/>
  <Override PartName="/ppt/media/image4.png" ContentType="image/png"/>
  <Override PartName="/ppt/media/image58.png" ContentType="image/png"/>
  <Override PartName="/ppt/media/image22.png" ContentType="image/png"/>
  <Override PartName="/ppt/media/image29.png" ContentType="image/png"/>
  <Override PartName="/ppt/media/image66.png" ContentType="image/png"/>
  <Override PartName="/ppt/media/image37.png" ContentType="image/png"/>
  <Override PartName="/ppt/media/image31.jpeg" ContentType="image/jpeg"/>
  <Override PartName="/ppt/media/image74.png" ContentType="image/png"/>
  <Override PartName="/ppt/media/image82.png" ContentType="image/png"/>
  <Override PartName="/ppt/media/image89.png" ContentType="image/png"/>
  <Override PartName="/ppt/media/image16.png" ContentType="image/png"/>
  <Override PartName="/ppt/media/image8.jpeg" ContentType="image/jpeg"/>
  <Override PartName="/ppt/media/image53.png" ContentType="image/png"/>
  <Override PartName="/ppt/media/image6.png" ContentType="image/png"/>
  <Override PartName="/ppt/media/image24.png" ContentType="image/png"/>
  <Override PartName="/ppt/media/image61.png" ContentType="image/png"/>
  <Override PartName="/ppt/media/image68.png" ContentType="image/png"/>
  <Override PartName="/ppt/media/image39.png" ContentType="image/png"/>
  <Override PartName="/ppt/media/image76.png" ContentType="image/png"/>
  <Override PartName="/ppt/media/image40.png" ContentType="image/png"/>
  <Override PartName="/ppt/media/image47.png" ContentType="image/png"/>
  <Override PartName="/ppt/media/image84.png" ContentType="image/png"/>
  <Override PartName="/ppt/media/image11.png" ContentType="image/png"/>
  <Override PartName="/ppt/media/image25.gif" ContentType="image/gif"/>
  <Override PartName="/ppt/media/image18.png" ContentType="image/png"/>
  <Override PartName="/ppt/media/image55.png" ContentType="image/png"/>
  <Override PartName="/ppt/media/image1.png" ContentType="image/png"/>
  <Override PartName="/ppt/media/image26.png" ContentType="image/png"/>
  <Override PartName="/ppt/media/image63.png" ContentType="image/png"/>
  <Override PartName="/ppt/media/image43.jpeg" ContentType="image/jpeg"/>
  <Override PartName="/ppt/media/image34.png" ContentType="image/png"/>
  <Override PartName="/ppt/media/image71.png" ContentType="image/png"/>
  <Override PartName="/ppt/media/image78.png" ContentType="image/png"/>
  <Override PartName="/ppt/media/image42.png" ContentType="image/png"/>
  <Override PartName="/ppt/media/image49.png" ContentType="image/png"/>
  <Override PartName="/ppt/media/image86.png" ContentType="image/png"/>
  <Override PartName="/ppt/media/image13.png" ContentType="image/png"/>
  <Override PartName="/ppt/media/image50.png" ContentType="image/png"/>
  <Override PartName="/ppt/slideLayouts/slideLayout33.xml" ContentType="application/vnd.openxmlformats-officedocument.presentationml.slideLayout+xml"/>
  <Override PartName="/ppt/slideLayouts/slideLayout70.xml" ContentType="application/vnd.openxmlformats-officedocument.presentationml.slideLayout+xml"/>
  <Override PartName="/ppt/slideLayouts/slideLayout7.xml" ContentType="application/vnd.openxmlformats-officedocument.presentationml.slideLayout+xml"/>
  <Override PartName="/ppt/slideLayouts/slideLayout77.xml" ContentType="application/vnd.openxmlformats-officedocument.presentationml.slideLayout+xml"/>
  <Override PartName="/ppt/slideLayouts/slideLayout41.xml" ContentType="application/vnd.openxmlformats-officedocument.presentationml.slideLayout+xml"/>
  <Override PartName="/ppt/slideLayouts/slideLayout48.xml" ContentType="application/vnd.openxmlformats-officedocument.presentationml.slideLayout+xml"/>
  <Override PartName="/ppt/slideLayouts/slideLayout106.xml" ContentType="application/vnd.openxmlformats-officedocument.presentationml.slideLayout+xml"/>
  <Override PartName="/ppt/slideLayouts/slideLayout85.xml" ContentType="application/vnd.openxmlformats-officedocument.presentationml.slideLayout+xml"/>
  <Override PartName="/ppt/slideLayouts/slideLayout12.xml" ContentType="application/vnd.openxmlformats-officedocument.presentationml.slideLayout+xml"/>
  <Override PartName="/ppt/slideLayouts/slideLayout19.xml" ContentType="application/vnd.openxmlformats-officedocument.presentationml.slideLayout+xml"/>
  <Override PartName="/ppt/slideLayouts/slideLayout56.xml" ContentType="application/vnd.openxmlformats-officedocument.presentationml.slideLayout+xml"/>
  <Override PartName="/ppt/slideLayouts/slideLayout93.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64.xml" ContentType="application/vnd.openxmlformats-officedocument.presentationml.slideLayout+xml"/>
  <Override PartName="/ppt/slideLayouts/slideLayout35.xml" ContentType="application/vnd.openxmlformats-officedocument.presentationml.slideLayout+xml"/>
  <Override PartName="/ppt/slideLayouts/slideLayout2.xml" ContentType="application/vnd.openxmlformats-officedocument.presentationml.slideLayout+xml"/>
  <Override PartName="/ppt/slideLayouts/slideLayout72.xml" ContentType="application/vnd.openxmlformats-officedocument.presentationml.slideLayout+xml"/>
  <Override PartName="/ppt/slideLayouts/slideLayout9.xml" ContentType="application/vnd.openxmlformats-officedocument.presentationml.slideLayout+xml"/>
  <Override PartName="/ppt/slideLayouts/slideLayout79.xml" ContentType="application/vnd.openxmlformats-officedocument.presentationml.slideLayout+xml"/>
  <Override PartName="/ppt/slideLayouts/slideLayout43.xml" ContentType="application/vnd.openxmlformats-officedocument.presentationml.slideLayout+xml"/>
  <Override PartName="/ppt/slideLayouts/slideLayout101.xml" ContentType="application/vnd.openxmlformats-officedocument.presentationml.slideLayout+xml"/>
  <Override PartName="/ppt/slideLayouts/slideLayout80.xml" ContentType="application/vnd.openxmlformats-officedocument.presentationml.slideLayout+xml"/>
  <Override PartName="/ppt/slideLayouts/slideLayout108.xml" ContentType="application/vnd.openxmlformats-officedocument.presentationml.slideLayout+xml"/>
  <Override PartName="/ppt/slideLayouts/slideLayout87.xml" ContentType="application/vnd.openxmlformats-officedocument.presentationml.slideLayout+xml"/>
  <Override PartName="/ppt/slideLayouts/slideLayout14.xml" ContentType="application/vnd.openxmlformats-officedocument.presentationml.slideLayout+xml"/>
  <Override PartName="/ppt/slideLayouts/slideLayout51.xml" ContentType="application/vnd.openxmlformats-officedocument.presentationml.slideLayout+xml"/>
  <Override PartName="/ppt/slideLayouts/slideLayout58.xml" ContentType="application/vnd.openxmlformats-officedocument.presentationml.slideLayout+xml"/>
  <Override PartName="/ppt/slideLayouts/slideLayout95.xml" ContentType="application/vnd.openxmlformats-officedocument.presentationml.slideLayout+xml"/>
  <Override PartName="/ppt/slideLayouts/slideLayout22.xml" ContentType="application/vnd.openxmlformats-officedocument.presentationml.slideLayout+xml"/>
  <Override PartName="/ppt/slideLayouts/slideLayout29.xml" ContentType="application/vnd.openxmlformats-officedocument.presentationml.slideLayout+xml"/>
  <Override PartName="/ppt/slideLayouts/slideLayout66.xml" ContentType="application/vnd.openxmlformats-officedocument.presentationml.slideLayout+xml"/>
  <Override PartName="/ppt/slideLayouts/slideLayout30.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74.xml" ContentType="application/vnd.openxmlformats-officedocument.presentationml.slideLayout+xml"/>
  <Override PartName="/ppt/slideLayouts/slideLayout45.xml" ContentType="application/vnd.openxmlformats-officedocument.presentationml.slideLayout+xml"/>
  <Override PartName="/ppt/slideLayouts/slideLayout103.xml" ContentType="application/vnd.openxmlformats-officedocument.presentationml.slideLayout+xml"/>
  <Override PartName="/ppt/slideLayouts/slideLayout82.xml" ContentType="application/vnd.openxmlformats-officedocument.presentationml.slideLayout+xml"/>
  <Override PartName="/ppt/slideLayouts/slideLayout89.xml" ContentType="application/vnd.openxmlformats-officedocument.presentationml.slideLayout+xml"/>
  <Override PartName="/ppt/slideLayouts/slideLayout16.xml" ContentType="application/vnd.openxmlformats-officedocument.presentationml.slideLayout+xml"/>
  <Override PartName="/ppt/slideLayouts/slideLayout53.xml" ContentType="application/vnd.openxmlformats-officedocument.presentationml.slideLayout+xml"/>
  <Override PartName="/ppt/slideLayouts/slideLayout90.xml" ContentType="application/vnd.openxmlformats-officedocument.presentationml.slideLayout+xml"/>
  <Override PartName="/ppt/slideLayouts/slideLayout97.xml" ContentType="application/vnd.openxmlformats-officedocument.presentationml.slideLayout+xml"/>
  <Override PartName="/ppt/slideLayouts/slideLayout24.xml" ContentType="application/vnd.openxmlformats-officedocument.presentationml.slideLayout+xml"/>
  <Override PartName="/ppt/slideLayouts/slideLayout61.xml" ContentType="application/vnd.openxmlformats-officedocument.presentationml.slideLayout+xml"/>
  <Override PartName="/ppt/slideLayouts/slideLayout68.xml" ContentType="application/vnd.openxmlformats-officedocument.presentationml.slideLayout+xml"/>
  <Override PartName="/ppt/slideLayouts/slideLayout32.xml" ContentType="application/vnd.openxmlformats-officedocument.presentationml.slideLayout+xml"/>
  <Override PartName="/ppt/slideLayouts/slideLayout39.xml" ContentType="application/vnd.openxmlformats-officedocument.presentationml.slideLayout+xml"/>
  <Override PartName="/ppt/slideLayouts/slideLayout6.xml" ContentType="application/vnd.openxmlformats-officedocument.presentationml.slideLayout+xml"/>
  <Override PartName="/ppt/slideLayouts/slideLayout76.xml" ContentType="application/vnd.openxmlformats-officedocument.presentationml.slideLayout+xml"/>
  <Override PartName="/ppt/slideLayouts/slideLayout40.xml" ContentType="application/vnd.openxmlformats-officedocument.presentationml.slideLayout+xml"/>
  <Override PartName="/ppt/slideLayouts/slideLayout47.xml" ContentType="application/vnd.openxmlformats-officedocument.presentationml.slideLayout+xml"/>
  <Override PartName="/ppt/slideLayouts/slideLayout105.xml" ContentType="application/vnd.openxmlformats-officedocument.presentationml.slideLayout+xml"/>
  <Override PartName="/ppt/slideLayouts/slideLayout84.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slideLayouts/slideLayout55.xml" ContentType="application/vnd.openxmlformats-officedocument.presentationml.slideLayout+xml"/>
  <Override PartName="/ppt/slideLayouts/slideLayout92.xml" ContentType="application/vnd.openxmlformats-officedocument.presentationml.slideLayout+xml"/>
  <Override PartName="/ppt/slideLayouts/slideLayout99.xml" ContentType="application/vnd.openxmlformats-officedocument.presentationml.slideLayout+xml"/>
  <Override PartName="/ppt/slideLayouts/slideLayout26.xml" ContentType="application/vnd.openxmlformats-officedocument.presentationml.slideLayout+xml"/>
  <Override PartName="/ppt/slideLayouts/slideLayout63.xml" ContentType="application/vnd.openxmlformats-officedocument.presentationml.slideLayout+xml"/>
  <Override PartName="/ppt/slideLayouts/slideLayout34.xml" ContentType="application/vnd.openxmlformats-officedocument.presentationml.slideLayout+xml"/>
  <Override PartName="/ppt/slideLayouts/slideLayout1.xml" ContentType="application/vnd.openxmlformats-officedocument.presentationml.slideLayout+xml"/>
  <Override PartName="/ppt/slideLayouts/slideLayout71.xml" ContentType="application/vnd.openxmlformats-officedocument.presentationml.slideLayout+xml"/>
  <Override PartName="/ppt/slideLayouts/slideLayout8.xml" ContentType="application/vnd.openxmlformats-officedocument.presentationml.slideLayout+xml"/>
  <Override PartName="/ppt/slideLayouts/slideLayout78.xml" ContentType="application/vnd.openxmlformats-officedocument.presentationml.slideLayout+xml"/>
  <Override PartName="/ppt/slideLayouts/slideLayout42.xml" ContentType="application/vnd.openxmlformats-officedocument.presentationml.slideLayout+xml"/>
  <Override PartName="/ppt/slideLayouts/slideLayout49.xml" ContentType="application/vnd.openxmlformats-officedocument.presentationml.slideLayout+xml"/>
  <Override PartName="/ppt/slideLayouts/slideLayout100.xml" ContentType="application/vnd.openxmlformats-officedocument.presentationml.slideLayout+xml"/>
  <Override PartName="/ppt/slideLayouts/slideLayout107.xml" ContentType="application/vnd.openxmlformats-officedocument.presentationml.slideLayout+xml"/>
  <Override PartName="/ppt/slideLayouts/slideLayout86.xml" ContentType="application/vnd.openxmlformats-officedocument.presentationml.slideLayout+xml"/>
  <Override PartName="/ppt/slideLayouts/slideLayout13.xml" ContentType="application/vnd.openxmlformats-officedocument.presentationml.slideLayout+xml"/>
  <Override PartName="/ppt/slideLayouts/slideLayout50.xml" ContentType="application/vnd.openxmlformats-officedocument.presentationml.slideLayout+xml"/>
  <Override PartName="/ppt/slideLayouts/slideLayout57.xml" ContentType="application/vnd.openxmlformats-officedocument.presentationml.slideLayout+xml"/>
  <Override PartName="/ppt/slideLayouts/slideLayout94.xml" ContentType="application/vnd.openxmlformats-officedocument.presentationml.slideLayout+xml"/>
  <Override PartName="/ppt/slideLayouts/slideLayout21.xml" ContentType="application/vnd.openxmlformats-officedocument.presentationml.slideLayout+xml"/>
  <Override PartName="/ppt/slideLayouts/slideLayout28.xml" ContentType="application/vnd.openxmlformats-officedocument.presentationml.slideLayout+xml"/>
  <Override PartName="/ppt/slideLayouts/slideLayout65.xml" ContentType="application/vnd.openxmlformats-officedocument.presentationml.slideLayout+xml"/>
  <Override PartName="/ppt/slideLayouts/slideLayout36.xml" ContentType="application/vnd.openxmlformats-officedocument.presentationml.slideLayout+xml"/>
  <Override PartName="/ppt/slideLayouts/slideLayout3.xml" ContentType="application/vnd.openxmlformats-officedocument.presentationml.slideLayout+xml"/>
  <Override PartName="/ppt/slideLayouts/slideLayout73.xml" ContentType="application/vnd.openxmlformats-officedocument.presentationml.slideLayout+xml"/>
  <Override PartName="/ppt/slideLayouts/slideLayout44.xml" ContentType="application/vnd.openxmlformats-officedocument.presentationml.slideLayout+xml"/>
  <Override PartName="/ppt/slideLayouts/slideLayout102.xml" ContentType="application/vnd.openxmlformats-officedocument.presentationml.slideLayout+xml"/>
  <Override PartName="/ppt/slideLayouts/slideLayout81.xml" ContentType="application/vnd.openxmlformats-officedocument.presentationml.slideLayout+xml"/>
  <Override PartName="/ppt/slideLayouts/slideLayout88.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9.xml" ContentType="application/vnd.openxmlformats-officedocument.presentationml.slideLayout+xml"/>
  <Override PartName="/ppt/slideLayouts/slideLayout96.xml" ContentType="application/vnd.openxmlformats-officedocument.presentationml.slideLayout+xml"/>
  <Override PartName="/ppt/slideLayouts/slideLayout23.xml" ContentType="application/vnd.openxmlformats-officedocument.presentationml.slideLayout+xml"/>
  <Override PartName="/ppt/slideLayouts/slideLayout60.xml" ContentType="application/vnd.openxmlformats-officedocument.presentationml.slideLayout+xml"/>
  <Override PartName="/ppt/slideLayouts/slideLayout67.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5.xml" ContentType="application/vnd.openxmlformats-officedocument.presentationml.slideLayout+xml"/>
  <Override PartName="/ppt/slideLayouts/_rels/slideLayout18.xml.rels" ContentType="application/vnd.openxmlformats-package.relationships+xml"/>
  <Override PartName="/ppt/slideLayouts/_rels/slideLayout73.xml.rels" ContentType="application/vnd.openxmlformats-package.relationships+xml"/>
  <Override PartName="/ppt/slideLayouts/_rels/slideLayout21.xml.rels" ContentType="application/vnd.openxmlformats-package.relationships+xml"/>
  <Override PartName="/ppt/slideLayouts/_rels/slideLayout54.xml.rels" ContentType="application/vnd.openxmlformats-package.relationships+xml"/>
  <Override PartName="/ppt/slideLayouts/_rels/slideLayout90.xml.rels" ContentType="application/vnd.openxmlformats-package.relationships+xml"/>
  <Override PartName="/ppt/slideLayouts/_rels/slideLayout5.xml.rels" ContentType="application/vnd.openxmlformats-package.relationships+xml"/>
  <Override PartName="/ppt/slideLayouts/_rels/slideLayout75.xml.rels" ContentType="application/vnd.openxmlformats-package.relationships+xml"/>
  <Override PartName="/ppt/slideLayouts/_rels/slideLayout23.xml.rels" ContentType="application/vnd.openxmlformats-package.relationships+xml"/>
  <Override PartName="/ppt/slideLayouts/_rels/slideLayout56.xml.rels" ContentType="application/vnd.openxmlformats-package.relationships+xml"/>
  <Override PartName="/ppt/slideLayouts/_rels/slideLayout92.xml.rels" ContentType="application/vnd.openxmlformats-package.relationships+xml"/>
  <Override PartName="/ppt/slideLayouts/_rels/slideLayout40.xml.rels" ContentType="application/vnd.openxmlformats-package.relationships+xml"/>
  <Override PartName="/ppt/slideLayouts/_rels/slideLayout107.xml.rels" ContentType="application/vnd.openxmlformats-package.relationships+xml"/>
  <Override PartName="/ppt/slideLayouts/_rels/slideLayout25.xml.rels" ContentType="application/vnd.openxmlformats-package.relationships+xml"/>
  <Override PartName="/ppt/slideLayouts/_rels/slideLayout58.xml.rels" ContentType="application/vnd.openxmlformats-package.relationships+xml"/>
  <Override PartName="/ppt/slideLayouts/_rels/slideLayout39.xml.rels" ContentType="application/vnd.openxmlformats-package.relationships+xml"/>
  <Override PartName="/ppt/slideLayouts/_rels/slideLayout61.xml.rels" ContentType="application/vnd.openxmlformats-package.relationships+xml"/>
  <Override PartName="/ppt/slideLayouts/_rels/slideLayout94.xml.rels" ContentType="application/vnd.openxmlformats-package.relationships+xml"/>
  <Override PartName="/ppt/slideLayouts/_rels/slideLayout42.xml.rels" ContentType="application/vnd.openxmlformats-package.relationships+xml"/>
  <Override PartName="/ppt/slideLayouts/_rels/slideLayout63.xml.rels" ContentType="application/vnd.openxmlformats-package.relationships+xml"/>
  <Override PartName="/ppt/slideLayouts/_rels/slideLayout96.xml.rels" ContentType="application/vnd.openxmlformats-package.relationships+xml"/>
  <Override PartName="/ppt/slideLayouts/_rels/slideLayout11.xml.rels" ContentType="application/vnd.openxmlformats-package.relationships+xml"/>
  <Override PartName="/ppt/slideLayouts/_rels/slideLayout7.xml.rels" ContentType="application/vnd.openxmlformats-package.relationships+xml"/>
  <Override PartName="/ppt/slideLayouts/_rels/slideLayout44.xml.rels" ContentType="application/vnd.openxmlformats-package.relationships+xml"/>
  <Override PartName="/ppt/slideLayouts/_rels/slideLayout77.xml.rels" ContentType="application/vnd.openxmlformats-package.relationships+xml"/>
  <Override PartName="/ppt/slideLayouts/_rels/slideLayout80.xml.rels" ContentType="application/vnd.openxmlformats-package.relationships+xml"/>
  <Override PartName="/ppt/slideLayouts/_rels/slideLayout98.xml.rels" ContentType="application/vnd.openxmlformats-package.relationships+xml"/>
  <Override PartName="/ppt/slideLayouts/_rels/slideLayout13.xml.rels" ContentType="application/vnd.openxmlformats-package.relationships+xml"/>
  <Override PartName="/ppt/slideLayouts/_rels/slideLayout9.xml.rels" ContentType="application/vnd.openxmlformats-package.relationships+xml"/>
  <Override PartName="/ppt/slideLayouts/_rels/slideLayout46.xml.rels" ContentType="application/vnd.openxmlformats-package.relationships+xml"/>
  <Override PartName="/ppt/slideLayouts/_rels/slideLayout79.xml.rels" ContentType="application/vnd.openxmlformats-package.relationships+xml"/>
  <Override PartName="/ppt/slideLayouts/_rels/slideLayout27.xml.rels" ContentType="application/vnd.openxmlformats-package.relationships+xml"/>
  <Override PartName="/ppt/slideLayouts/_rels/slideLayout82.xml.rels" ContentType="application/vnd.openxmlformats-package.relationships+xml"/>
  <Override PartName="/ppt/slideLayouts/_rels/slideLayout30.xml.rels" ContentType="application/vnd.openxmlformats-package.relationships+xml"/>
  <Override PartName="/ppt/slideLayouts/_rels/slideLayout100.xml.rels" ContentType="application/vnd.openxmlformats-package.relationships+xml"/>
  <Override PartName="/ppt/slideLayouts/_rels/slideLayout48.xml.rels" ContentType="application/vnd.openxmlformats-package.relationships+xml"/>
  <Override PartName="/ppt/slideLayouts/_rels/slideLayout29.xml.rels" ContentType="application/vnd.openxmlformats-package.relationships+xml"/>
  <Override PartName="/ppt/slideLayouts/_rels/slideLayout51.xml.rels" ContentType="application/vnd.openxmlformats-package.relationships+xml"/>
  <Override PartName="/ppt/slideLayouts/_rels/slideLayout84.xml.rels" ContentType="application/vnd.openxmlformats-package.relationships+xml"/>
  <Override PartName="/ppt/slideLayouts/_rels/slideLayout32.xml.rels" ContentType="application/vnd.openxmlformats-package.relationships+xml"/>
  <Override PartName="/ppt/slideLayouts/_rels/slideLayout65.xml.rels" ContentType="application/vnd.openxmlformats-package.relationships+xml"/>
  <Override PartName="/ppt/slideLayouts/_rels/slideLayout102.xml.rels" ContentType="application/vnd.openxmlformats-package.relationships+xml"/>
  <Override PartName="/ppt/slideLayouts/_rels/slideLayout86.xml.rels" ContentType="application/vnd.openxmlformats-package.relationships+xml"/>
  <Override PartName="/ppt/slideLayouts/_rels/slideLayout34.xml.rels" ContentType="application/vnd.openxmlformats-package.relationships+xml"/>
  <Override PartName="/ppt/slideLayouts/_rels/slideLayout67.xml.rels" ContentType="application/vnd.openxmlformats-package.relationships+xml"/>
  <Override PartName="/ppt/slideLayouts/_rels/slideLayout15.xml.rels" ContentType="application/vnd.openxmlformats-package.relationships+xml"/>
  <Override PartName="/ppt/slideLayouts/_rels/slideLayout104.xml.rels" ContentType="application/vnd.openxmlformats-package.relationships+xml"/>
  <Override PartName="/ppt/slideLayouts/_rels/slideLayout70.xml.rels" ContentType="application/vnd.openxmlformats-package.relationships+xml"/>
  <Override PartName="/ppt/slideLayouts/_rels/slideLayout88.xml.rels" ContentType="application/vnd.openxmlformats-package.relationships+xml"/>
  <Override PartName="/ppt/slideLayouts/_rels/slideLayout36.xml.rels" ContentType="application/vnd.openxmlformats-package.relationships+xml"/>
  <Override PartName="/ppt/slideLayouts/_rels/slideLayout69.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72.xml.rels" ContentType="application/vnd.openxmlformats-package.relationships+xml"/>
  <Override PartName="/ppt/slideLayouts/_rels/slideLayout20.xml.rels" ContentType="application/vnd.openxmlformats-package.relationships+xml"/>
  <Override PartName="/ppt/slideLayouts/_rels/slideLayout53.xml.rels" ContentType="application/vnd.openxmlformats-package.relationships+xml"/>
  <Override PartName="/ppt/slideLayouts/_rels/slideLayout38.xml.rels" ContentType="application/vnd.openxmlformats-package.relationships+xml"/>
  <Override PartName="/ppt/slideLayouts/_rels/slideLayout4.xml.rels" ContentType="application/vnd.openxmlformats-package.relationships+xml"/>
  <Override PartName="/ppt/slideLayouts/_rels/slideLayout19.xml.rels" ContentType="application/vnd.openxmlformats-package.relationships+xml"/>
  <Override PartName="/ppt/slideLayouts/_rels/slideLayout74.xml.rels" ContentType="application/vnd.openxmlformats-package.relationships+xml"/>
  <Override PartName="/ppt/slideLayouts/_rels/slideLayout22.xml.rels" ContentType="application/vnd.openxmlformats-package.relationships+xml"/>
  <Override PartName="/ppt/slideLayouts/_rels/slideLayout55.xml.rels" ContentType="application/vnd.openxmlformats-package.relationships+xml"/>
  <Override PartName="/ppt/slideLayouts/_rels/slideLayout91.xml.rels" ContentType="application/vnd.openxmlformats-package.relationships+xml"/>
  <Override PartName="/ppt/slideLayouts/_rels/slideLayout106.xml.rels" ContentType="application/vnd.openxmlformats-package.relationships+xml"/>
  <Override PartName="/ppt/slideLayouts/_rels/slideLayout76.xml.rels" ContentType="application/vnd.openxmlformats-package.relationships+xml"/>
  <Override PartName="/ppt/slideLayouts/_rels/slideLayout24.xml.rels" ContentType="application/vnd.openxmlformats-package.relationships+xml"/>
  <Override PartName="/ppt/slideLayouts/_rels/slideLayout57.xml.rels" ContentType="application/vnd.openxmlformats-package.relationships+xml"/>
  <Override PartName="/ppt/slideLayouts/_rels/slideLayout60.xml.rels" ContentType="application/vnd.openxmlformats-package.relationships+xml"/>
  <Override PartName="/ppt/slideLayouts/_rels/slideLayout93.xml.rels" ContentType="application/vnd.openxmlformats-package.relationships+xml"/>
  <Override PartName="/ppt/slideLayouts/_rels/slideLayout41.xml.rels" ContentType="application/vnd.openxmlformats-package.relationships+xml"/>
  <Override PartName="/ppt/slideLayouts/_rels/slideLayout108.xml.rels" ContentType="application/vnd.openxmlformats-package.relationships+xml"/>
  <Override PartName="/ppt/slideLayouts/_rels/slideLayout26.xml.rels" ContentType="application/vnd.openxmlformats-package.relationships+xml"/>
  <Override PartName="/ppt/slideLayouts/_rels/slideLayout59.xml.rels" ContentType="application/vnd.openxmlformats-package.relationships+xml"/>
  <Override PartName="/ppt/slideLayouts/_rels/slideLayout62.xml.rels" ContentType="application/vnd.openxmlformats-package.relationships+xml"/>
  <Override PartName="/ppt/slideLayouts/_rels/slideLayout95.xml.rels" ContentType="application/vnd.openxmlformats-package.relationships+xml"/>
  <Override PartName="/ppt/slideLayouts/_rels/slideLayout6.xml.rels" ContentType="application/vnd.openxmlformats-package.relationships+xml"/>
  <Override PartName="/ppt/slideLayouts/_rels/slideLayout10.xml.rels" ContentType="application/vnd.openxmlformats-package.relationships+xml"/>
  <Override PartName="/ppt/slideLayouts/_rels/slideLayout43.xml.rels" ContentType="application/vnd.openxmlformats-package.relationships+xml"/>
  <Override PartName="/ppt/slideLayouts/_rels/slideLayout97.xml.rels" ContentType="application/vnd.openxmlformats-package.relationships+xml"/>
  <Override PartName="/ppt/slideLayouts/_rels/slideLayout8.xml.rels" ContentType="application/vnd.openxmlformats-package.relationships+xml"/>
  <Override PartName="/ppt/slideLayouts/_rels/slideLayout12.xml.rels" ContentType="application/vnd.openxmlformats-package.relationships+xml"/>
  <Override PartName="/ppt/slideLayouts/_rels/slideLayout45.xml.rels" ContentType="application/vnd.openxmlformats-package.relationships+xml"/>
  <Override PartName="/ppt/slideLayouts/_rels/slideLayout78.xml.rels" ContentType="application/vnd.openxmlformats-package.relationships+xml"/>
  <Override PartName="/ppt/slideLayouts/_rels/slideLayout81.xml.rels" ContentType="application/vnd.openxmlformats-package.relationships+xml"/>
  <Override PartName="/ppt/slideLayouts/_rels/slideLayout99.xml.rels" ContentType="application/vnd.openxmlformats-package.relationships+xml"/>
  <Override PartName="/ppt/slideLayouts/_rels/slideLayout47.xml.rels" ContentType="application/vnd.openxmlformats-package.relationships+xml"/>
  <Override PartName="/ppt/slideLayouts/_rels/slideLayout28.xml.rels" ContentType="application/vnd.openxmlformats-package.relationships+xml"/>
  <Override PartName="/ppt/slideLayouts/_rels/slideLayout50.xml.rels" ContentType="application/vnd.openxmlformats-package.relationships+xml"/>
  <Override PartName="/ppt/slideLayouts/_rels/slideLayout83.xml.rels" ContentType="application/vnd.openxmlformats-package.relationships+xml"/>
  <Override PartName="/ppt/slideLayouts/_rels/slideLayout31.xml.rels" ContentType="application/vnd.openxmlformats-package.relationships+xml"/>
  <Override PartName="/ppt/slideLayouts/_rels/slideLayout64.xml.rels" ContentType="application/vnd.openxmlformats-package.relationships+xml"/>
  <Override PartName="/ppt/slideLayouts/_rels/slideLayout101.xml.rels" ContentType="application/vnd.openxmlformats-package.relationships+xml"/>
  <Override PartName="/ppt/slideLayouts/_rels/slideLayout49.xml.rels" ContentType="application/vnd.openxmlformats-package.relationships+xml"/>
  <Override PartName="/ppt/slideLayouts/_rels/slideLayout85.xml.rels" ContentType="application/vnd.openxmlformats-package.relationships+xml"/>
  <Override PartName="/ppt/slideLayouts/_rels/slideLayout33.xml.rels" ContentType="application/vnd.openxmlformats-package.relationships+xml"/>
  <Override PartName="/ppt/slideLayouts/_rels/slideLayout66.xml.rels" ContentType="application/vnd.openxmlformats-package.relationships+xml"/>
  <Override PartName="/ppt/slideLayouts/_rels/slideLayout14.xml.rels" ContentType="application/vnd.openxmlformats-package.relationships+xml"/>
  <Override PartName="/ppt/slideLayouts/_rels/slideLayout103.xml.rels" ContentType="application/vnd.openxmlformats-package.relationships+xml"/>
  <Override PartName="/ppt/slideLayouts/_rels/slideLayout87.xml.rels" ContentType="application/vnd.openxmlformats-package.relationships+xml"/>
  <Override PartName="/ppt/slideLayouts/_rels/slideLayout35.xml.rels" ContentType="application/vnd.openxmlformats-package.relationships+xml"/>
  <Override PartName="/ppt/slideLayouts/_rels/slideLayout1.xml.rels" ContentType="application/vnd.openxmlformats-package.relationships+xml"/>
  <Override PartName="/ppt/slideLayouts/_rels/slideLayout68.xml.rels" ContentType="application/vnd.openxmlformats-package.relationships+xml"/>
  <Override PartName="/ppt/slideLayouts/_rels/slideLayout16.xml.rels" ContentType="application/vnd.openxmlformats-package.relationships+xml"/>
  <Override PartName="/ppt/slideLayouts/_rels/slideLayout105.xml.rels" ContentType="application/vnd.openxmlformats-package.relationships+xml"/>
  <Override PartName="/ppt/slideLayouts/_rels/slideLayout71.xml.rels" ContentType="application/vnd.openxmlformats-package.relationships+xml"/>
  <Override PartName="/ppt/slideLayouts/_rels/slideLayout52.xml.rels" ContentType="application/vnd.openxmlformats-package.relationships+xml"/>
  <Override PartName="/ppt/slideLayouts/_rels/slideLayout89.xml.rels" ContentType="application/vnd.openxmlformats-package.relationships+xml"/>
  <Override PartName="/ppt/slideLayouts/_rels/slideLayout37.xml.rels" ContentType="application/vnd.openxmlformats-package.relationships+xml"/>
  <Override PartName="/ppt/slideLayouts/_rels/slideLayout3.xml.rels" ContentType="application/vnd.openxmlformats-package.relationships+xml"/>
  <Override PartName="/ppt/slideLayouts/slideLayout75.xml" ContentType="application/vnd.openxmlformats-officedocument.presentationml.slideLayout+xml"/>
  <Override PartName="/ppt/slideLayouts/slideLayout46.xml" ContentType="application/vnd.openxmlformats-officedocument.presentationml.slideLayout+xml"/>
  <Override PartName="/ppt/slideLayouts/slideLayout104.xml" ContentType="application/vnd.openxmlformats-officedocument.presentationml.slideLayout+xml"/>
  <Override PartName="/ppt/slideLayouts/slideLayout83.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54.xml" ContentType="application/vnd.openxmlformats-officedocument.presentationml.slideLayout+xml"/>
  <Override PartName="/ppt/slideLayouts/slideLayout91.xml" ContentType="application/vnd.openxmlformats-officedocument.presentationml.slideLayout+xml"/>
  <Override PartName="/ppt/slideLayouts/slideLayout98.xml" ContentType="application/vnd.openxmlformats-officedocument.presentationml.slideLayout+xml"/>
  <Override PartName="/ppt/slideLayouts/slideLayout25.xml" ContentType="application/vnd.openxmlformats-officedocument.presentationml.slideLayout+xml"/>
  <Override PartName="/ppt/slideLayouts/slideLayout62.xml" ContentType="application/vnd.openxmlformats-officedocument.presentationml.slideLayout+xml"/>
  <Override PartName="/ppt/slideLayouts/slideLayout69.xml" ContentType="application/vnd.openxmlformats-officedocument.presentationml.slideLayout+xml"/>
  <Override PartName="/ppt/charts/chart7.xml" ContentType="application/vnd.openxmlformats-officedocument.drawingml.chart+xml"/>
  <Override PartName="/ppt/charts/chart4.xml" ContentType="application/vnd.openxmlformats-officedocument.drawingml.chart+xml"/>
  <Override PartName="/ppt/charts/chart8.xml" ContentType="application/vnd.openxmlformats-officedocument.drawingml.chart+xml"/>
  <Override PartName="/ppt/charts/chart1.xml" ContentType="application/vnd.openxmlformats-officedocument.drawingml.chart+xml"/>
  <Override PartName="/ppt/charts/chart5.xml" ContentType="application/vnd.openxmlformats-officedocument.drawingml.chart+xml"/>
  <Override PartName="/ppt/charts/chart2.xml" ContentType="application/vnd.openxmlformats-officedocument.drawingml.chart+xml"/>
  <Override PartName="/ppt/charts/chart6.xml" ContentType="application/vnd.openxmlformats-officedocument.drawingml.chart+xml"/>
  <Override PartName="/ppt/charts/chart3.xml" ContentType="application/vnd.openxmlformats-officedocument.drawingml.char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_rels/slide28.xml.rels" ContentType="application/vnd.openxmlformats-package.relationships+xml"/>
  <Override PartName="/ppt/slides/_rels/slide39.xml.rels" ContentType="application/vnd.openxmlformats-package.relationships+xml"/>
  <Override PartName="/ppt/slides/_rels/slide37.xml.rels" ContentType="application/vnd.openxmlformats-package.relationships+xml"/>
  <Override PartName="/ppt/slides/_rels/slide12.xml.rels" ContentType="application/vnd.openxmlformats-package.relationships+xml"/>
  <Override PartName="/ppt/slides/_rels/slide35.xml.rels" ContentType="application/vnd.openxmlformats-package.relationships+xml"/>
  <Override PartName="/ppt/slides/_rels/slide10.xml.rels" ContentType="application/vnd.openxmlformats-package.relationships+xml"/>
  <Override PartName="/ppt/slides/_rels/slide33.xml.rels" ContentType="application/vnd.openxmlformats-package.relationships+xml"/>
  <Override PartName="/ppt/slides/_rels/slide31.xml.rels" ContentType="application/vnd.openxmlformats-package.relationships+xml"/>
  <Override PartName="/ppt/slides/_rels/slide2.xml.rels" ContentType="application/vnd.openxmlformats-package.relationships+xml"/>
  <Override PartName="/ppt/slides/_rels/slide18.xml.rels" ContentType="application/vnd.openxmlformats-package.relationships+xml"/>
  <Override PartName="/ppt/slides/_rels/slide16.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44.xml.rels" ContentType="application/vnd.openxmlformats-package.relationships+xml"/>
  <Override PartName="/ppt/slides/_rels/slide42.xml.rels" ContentType="application/vnd.openxmlformats-package.relationships+xml"/>
  <Override PartName="/ppt/slides/_rels/slide40.xml.rels" ContentType="application/vnd.openxmlformats-package.relationships+xml"/>
  <Override PartName="/ppt/slides/_rels/slide29.xml.rels" ContentType="application/vnd.openxmlformats-package.relationships+xml"/>
  <Override PartName="/ppt/slides/_rels/slide27.xml.rels" ContentType="application/vnd.openxmlformats-package.relationships+xml"/>
  <Override PartName="/ppt/slides/_rels/slide38.xml.rels" ContentType="application/vnd.openxmlformats-package.relationships+xml"/>
  <Override PartName="/ppt/slides/_rels/slide13.xml.rels" ContentType="application/vnd.openxmlformats-package.relationships+xml"/>
  <Override PartName="/ppt/slides/_rels/slide36.xml.rels" ContentType="application/vnd.openxmlformats-package.relationships+xml"/>
  <Override PartName="/ppt/slides/_rels/slide11.xml.rels" ContentType="application/vnd.openxmlformats-package.relationships+xml"/>
  <Override PartName="/ppt/slides/_rels/slide34.xml.rels" ContentType="application/vnd.openxmlformats-package.relationships+xml"/>
  <Override PartName="/ppt/slides/_rels/slide32.xml.rels" ContentType="application/vnd.openxmlformats-package.relationships+xml"/>
  <Override PartName="/ppt/slides/_rels/slide30.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19.xml.rels" ContentType="application/vnd.openxmlformats-package.relationships+xml"/>
  <Override PartName="/ppt/slides/_rels/slide17.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45.xml.rels" ContentType="application/vnd.openxmlformats-package.relationships+xml"/>
  <Override PartName="/ppt/slides/_rels/slide20.xml.rels" ContentType="application/vnd.openxmlformats-package.relationships+xml"/>
  <Override PartName="/ppt/slides/_rels/slide43.xml.rels" ContentType="application/vnd.openxmlformats-package.relationships+xml"/>
  <Override PartName="/ppt/slides/_rels/slide41.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42.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Masters/slideMaster1.xml" ContentType="application/vnd.openxmlformats-officedocument.presentationml.slideMaster+xml"/>
  <Override PartName="/ppt/slideMasters/slideMaster5.xml" ContentType="application/vnd.openxmlformats-officedocument.presentationml.slideMaster+xml"/>
  <Override PartName="/ppt/slideMasters/slideMaster9.xml" ContentType="application/vnd.openxmlformats-officedocument.presentationml.slideMaster+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7.xml" ContentType="application/vnd.openxmlformats-officedocument.presentationml.slideMaster+xml"/>
  <Override PartName="/ppt/slideMasters/slideMaster4.xml" ContentType="application/vnd.openxmlformats-officedocument.presentationml.slideMaster+xml"/>
  <Override PartName="/ppt/slideMasters/slideMaster8.xml" ContentType="application/vnd.openxmlformats-officedocument.presentationml.slideMaster+xml"/>
  <Override PartName="/ppt/theme/theme7.xml" ContentType="application/vnd.openxmlformats-officedocument.theme+xml"/>
  <Override PartName="/ppt/theme/theme4.xml" ContentType="application/vnd.openxmlformats-officedocument.theme+xml"/>
  <Override PartName="/ppt/theme/theme8.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9.xml" ContentType="application/vnd.openxmlformats-officedocument.theme+xml"/>
  <Override PartName="/ppt/theme/theme2.xml" ContentType="application/vnd.openxmlformats-officedocument.theme+xml"/>
  <Override PartName="/ppt/theme/theme10.xml" ContentType="application/vnd.openxmlformats-officedocument.theme+xml"/>
  <Override PartName="/ppt/theme/theme6.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notesMaster" Target="notesMasters/notesMaster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slide" Target="slides/slide31.xml"/><Relationship Id="rId43" Type="http://schemas.openxmlformats.org/officeDocument/2006/relationships/slide" Target="slides/slide32.xml"/><Relationship Id="rId44" Type="http://schemas.openxmlformats.org/officeDocument/2006/relationships/slide" Target="slides/slide33.xml"/><Relationship Id="rId45" Type="http://schemas.openxmlformats.org/officeDocument/2006/relationships/slide" Target="slides/slide34.xml"/><Relationship Id="rId46" Type="http://schemas.openxmlformats.org/officeDocument/2006/relationships/slide" Target="slides/slide35.xml"/><Relationship Id="rId47" Type="http://schemas.openxmlformats.org/officeDocument/2006/relationships/slide" Target="slides/slide36.xml"/><Relationship Id="rId48" Type="http://schemas.openxmlformats.org/officeDocument/2006/relationships/slide" Target="slides/slide37.xml"/><Relationship Id="rId49" Type="http://schemas.openxmlformats.org/officeDocument/2006/relationships/slide" Target="slides/slide38.xml"/><Relationship Id="rId50" Type="http://schemas.openxmlformats.org/officeDocument/2006/relationships/slide" Target="slides/slide39.xml"/><Relationship Id="rId51" Type="http://schemas.openxmlformats.org/officeDocument/2006/relationships/slide" Target="slides/slide40.xml"/><Relationship Id="rId52" Type="http://schemas.openxmlformats.org/officeDocument/2006/relationships/slide" Target="slides/slide41.xml"/><Relationship Id="rId53" Type="http://schemas.openxmlformats.org/officeDocument/2006/relationships/slide" Target="slides/slide42.xml"/><Relationship Id="rId54" Type="http://schemas.openxmlformats.org/officeDocument/2006/relationships/slide" Target="slides/slide43.xml"/><Relationship Id="rId55" Type="http://schemas.openxmlformats.org/officeDocument/2006/relationships/slide" Target="slides/slide44.xml"/><Relationship Id="rId56" Type="http://schemas.openxmlformats.org/officeDocument/2006/relationships/slide" Target="slides/slide45.xml"/>
</Relationships>
</file>

<file path=ppt/charts/chart1.xml><?xml version="1.0" encoding="utf-8"?>
<c:chartSpace xmlns:a="http://schemas.openxmlformats.org/drawingml/2006/main" xmlns:c="http://schemas.openxmlformats.org/drawingml/2006/chart" xmlns:r="http://schemas.openxmlformats.org/officeDocument/2006/relationships">
  <c:lang val="en-US"/>
  <c:chart>
    <c:plotArea>
      <c:layout/>
      <c:barChart>
        <c:barDir val="col"/>
        <c:grouping val="clustered"/>
        <c:ser>
          <c:idx val="0"/>
          <c:order val="0"/>
          <c:spPr>
            <a:solidFill>
              <a:srgbClr val="134b8e"/>
            </a:solidFill>
          </c:spPr>
          <c:cat>
            <c:strRef>
              <c:f>categories</c:f>
              <c:strCache>
                <c:ptCount val="34"/>
                <c:pt idx="0">
                  <c:v>Estonia</c:v>
                </c:pt>
                <c:pt idx="1">
                  <c:v>Turkey</c:v>
                </c:pt>
                <c:pt idx="2">
                  <c:v>Mexico</c:v>
                </c:pt>
                <c:pt idx="3">
                  <c:v>Luxembourg</c:v>
                </c:pt>
                <c:pt idx="4">
                  <c:v>Poland</c:v>
                </c:pt>
                <c:pt idx="5">
                  <c:v>Korea</c:v>
                </c:pt>
                <c:pt idx="6">
                  <c:v>Czech Republic</c:v>
                </c:pt>
                <c:pt idx="7">
                  <c:v>Chile</c:v>
                </c:pt>
                <c:pt idx="8">
                  <c:v>Israel</c:v>
                </c:pt>
                <c:pt idx="9">
                  <c:v>Hungary</c:v>
                </c:pt>
                <c:pt idx="10">
                  <c:v>Slovak Republic</c:v>
                </c:pt>
                <c:pt idx="11">
                  <c:v>Slovenia</c:v>
                </c:pt>
                <c:pt idx="12">
                  <c:v>Ireland</c:v>
                </c:pt>
                <c:pt idx="13">
                  <c:v>Australia</c:v>
                </c:pt>
                <c:pt idx="14">
                  <c:v>Finland</c:v>
                </c:pt>
                <c:pt idx="15">
                  <c:v>Iceland</c:v>
                </c:pt>
                <c:pt idx="16">
                  <c:v>Greece</c:v>
                </c:pt>
                <c:pt idx="17">
                  <c:v>Italy</c:v>
                </c:pt>
                <c:pt idx="18">
                  <c:v>Norway</c:v>
                </c:pt>
                <c:pt idx="19">
                  <c:v>Spain</c:v>
                </c:pt>
                <c:pt idx="20">
                  <c:v>United Kingdom</c:v>
                </c:pt>
                <c:pt idx="21">
                  <c:v>Sweden</c:v>
                </c:pt>
                <c:pt idx="22">
                  <c:v>Japan</c:v>
                </c:pt>
                <c:pt idx="23">
                  <c:v>Portugal</c:v>
                </c:pt>
                <c:pt idx="24">
                  <c:v>New Zealand ¹</c:v>
                </c:pt>
                <c:pt idx="25">
                  <c:v>Belgium ¹</c:v>
                </c:pt>
                <c:pt idx="26">
                  <c:v>Austria</c:v>
                </c:pt>
                <c:pt idx="27">
                  <c:v>Denmark</c:v>
                </c:pt>
                <c:pt idx="28">
                  <c:v>Switzerland</c:v>
                </c:pt>
                <c:pt idx="29">
                  <c:v>Canada</c:v>
                </c:pt>
                <c:pt idx="30">
                  <c:v>Germany</c:v>
                </c:pt>
                <c:pt idx="31">
                  <c:v>France</c:v>
                </c:pt>
                <c:pt idx="32">
                  <c:v>Netherlands</c:v>
                </c:pt>
                <c:pt idx="33">
                  <c:v>United States</c:v>
                </c:pt>
              </c:strCache>
            </c:strRef>
          </c:cat>
          <c:val>
            <c:numRef>
              <c:f>0</c:f>
              <c:numCache>
                <c:formatCode>General</c:formatCode>
                <c:ptCount val="34"/>
                <c:pt idx="0">
                  <c:v>5.922</c:v>
                </c:pt>
                <c:pt idx="1">
                  <c:v>6.0745</c:v>
                </c:pt>
                <c:pt idx="2">
                  <c:v>6.1782</c:v>
                </c:pt>
                <c:pt idx="3">
                  <c:v>6.6464</c:v>
                </c:pt>
                <c:pt idx="4">
                  <c:v>6.8709</c:v>
                </c:pt>
                <c:pt idx="5">
                  <c:v>7.3692</c:v>
                </c:pt>
                <c:pt idx="6">
                  <c:v>7.5011</c:v>
                </c:pt>
                <c:pt idx="7">
                  <c:v>7.5206</c:v>
                </c:pt>
                <c:pt idx="8">
                  <c:v>7.7333</c:v>
                </c:pt>
                <c:pt idx="9">
                  <c:v>7.8877</c:v>
                </c:pt>
                <c:pt idx="10">
                  <c:v>7.9416</c:v>
                </c:pt>
                <c:pt idx="11">
                  <c:v>8.8501</c:v>
                </c:pt>
                <c:pt idx="12">
                  <c:v>8.9042</c:v>
                </c:pt>
                <c:pt idx="13">
                  <c:v>8.9481</c:v>
                </c:pt>
                <c:pt idx="14">
                  <c:v>9.0019</c:v>
                </c:pt>
                <c:pt idx="15">
                  <c:v>9.027</c:v>
                </c:pt>
                <c:pt idx="16">
                  <c:v>9.1296</c:v>
                </c:pt>
                <c:pt idx="17">
                  <c:v>9.2256</c:v>
                </c:pt>
                <c:pt idx="18">
                  <c:v>9.2837</c:v>
                </c:pt>
                <c:pt idx="19">
                  <c:v>9.2969</c:v>
                </c:pt>
                <c:pt idx="20">
                  <c:v>9.4184</c:v>
                </c:pt>
                <c:pt idx="21">
                  <c:v>9.4661</c:v>
                </c:pt>
                <c:pt idx="22">
                  <c:v>9.589</c:v>
                </c:pt>
                <c:pt idx="23">
                  <c:v>10.2345</c:v>
                </c:pt>
                <c:pt idx="24">
                  <c:v>10.2844</c:v>
                </c:pt>
                <c:pt idx="25">
                  <c:v>10.5139</c:v>
                </c:pt>
                <c:pt idx="26">
                  <c:v>10.7769</c:v>
                </c:pt>
                <c:pt idx="27">
                  <c:v>10.8671</c:v>
                </c:pt>
                <c:pt idx="28">
                  <c:v>11.0148</c:v>
                </c:pt>
                <c:pt idx="29">
                  <c:v>11.1784</c:v>
                </c:pt>
                <c:pt idx="30">
                  <c:v>11.3323</c:v>
                </c:pt>
                <c:pt idx="31">
                  <c:v>11.6343</c:v>
                </c:pt>
                <c:pt idx="32">
                  <c:v>11.9369</c:v>
                </c:pt>
                <c:pt idx="33">
                  <c:v>17.683</c:v>
                </c:pt>
              </c:numCache>
            </c:numRef>
          </c:val>
        </c:ser>
        <c:gapWidth val="50"/>
        <c:axId val="52306920"/>
        <c:axId val="74661672"/>
      </c:barChart>
      <c:catAx>
        <c:axId val="52306920"/>
        <c:scaling>
          <c:orientation val="minMax"/>
        </c:scaling>
        <c:axPos val="b"/>
        <c:majorTickMark val="out"/>
        <c:minorTickMark val="none"/>
        <c:tickLblPos val="nextTo"/>
        <c:crossAx val="74661672"/>
        <c:crossesAt val="0"/>
        <c:lblAlgn val="ctr"/>
        <c:auto val="1"/>
        <c:lblOffset val="100"/>
        <c:spPr>
          <a:ln w="9360">
            <a:solidFill>
              <a:srgbClr val="8b8b8b"/>
            </a:solidFill>
            <a:round/>
          </a:ln>
        </c:spPr>
      </c:catAx>
      <c:valAx>
        <c:axId val="74661672"/>
        <c:scaling>
          <c:orientation val="minMax"/>
        </c:scaling>
        <c:title>
          <c:layout/>
          <c:tx>
            <c:rich>
              <a:bodyPr/>
              <a:lstStyle/>
              <a:p>
                <a:pPr>
                  <a:defRPr/>
                </a:pPr>
                <a:r>
                  <a:rPr b="1" sz="2000">
                    <a:solidFill>
                      <a:srgbClr val="000000"/>
                    </a:solidFill>
                    <a:latin typeface="Franklin Gothic Book"/>
                    <a:ea typeface="DejaVu Sans"/>
                  </a:rPr>
                  <a:t>Health
Care
Spending
 as %
 of GDP</a:t>
                </a:r>
              </a:p>
            </c:rich>
          </c:tx>
        </c:title>
        <c:axPos val="l"/>
        <c:majorGridlines>
          <c:spPr>
            <a:ln w="9360">
              <a:solidFill>
                <a:srgbClr val="8b8b8b"/>
              </a:solidFill>
              <a:round/>
            </a:ln>
          </c:spPr>
        </c:majorGridlines>
        <c:majorTickMark val="out"/>
        <c:minorTickMark val="none"/>
        <c:tickLblPos val="nextTo"/>
        <c:crossAx val="52306920"/>
        <c:crossesAt val="0"/>
        <c:majorUnit val="5"/>
        <c:spPr>
          <a:ln w="9360">
            <a:solidFill>
              <a:srgbClr val="8b8b8b"/>
            </a:solidFill>
            <a:round/>
          </a:ln>
        </c:spPr>
      </c:valAx>
      <c:spPr>
        <a:solidFill>
          <a:srgbClr val="ffffff"/>
        </a:solidFill>
        <a:ln>
          <a:solidFill>
            <a:srgbClr val="000000"/>
          </a:solidFill>
        </a:ln>
      </c:spPr>
    </c:plotArea>
    <c:plotVisOnly val="1"/>
  </c:chart>
  <c:spPr/>
</c:chartSpace>
</file>

<file path=ppt/charts/chart2.xml><?xml version="1.0" encoding="utf-8"?>
<c:chartSpace xmlns:a="http://schemas.openxmlformats.org/drawingml/2006/main" xmlns:c="http://schemas.openxmlformats.org/drawingml/2006/chart" xmlns:r="http://schemas.openxmlformats.org/officeDocument/2006/relationships">
  <c:lang val="en-US"/>
  <c:chart>
    <c:title>
      <c:layout/>
      <c:tx>
        <c:rich>
          <a:bodyPr/>
          <a:lstStyle/>
          <a:p>
            <a:pPr>
              <a:defRPr/>
            </a:pPr>
            <a:r>
              <a:rPr b="1">
                <a:solidFill>
                  <a:srgbClr val="000000"/>
                </a:solidFill>
                <a:ea typeface="DejaVu Sans"/>
              </a:rPr>
              <a:t>Spending/GSP</a:t>
            </a:r>
          </a:p>
        </c:rich>
      </c:tx>
    </c:title>
    <c:plotArea>
      <c:layout/>
      <c:lineChart>
        <c:grouping val="standard"/>
        <c:ser>
          <c:idx val="0"/>
          <c:order val="0"/>
          <c:tx>
            <c:strRef>
              <c:f>label 1</c:f>
              <c:strCache>
                <c:ptCount val="1"/>
                <c:pt idx="0">
                  <c:v>Spending/GSP</c:v>
                </c:pt>
              </c:strCache>
            </c:strRef>
          </c:tx>
          <c:spPr>
            <a:solidFill>
              <a:srgbClr val="134b8e"/>
            </a:solidFill>
            <a:ln w="57240">
              <a:solidFill>
                <a:srgbClr val="134b8e"/>
              </a:solidFill>
              <a:round/>
            </a:ln>
          </c:spPr>
          <c:marker>
            <c:symbol val="none"/>
          </c:marker>
          <c:cat>
            <c:strRef>
              <c:f>categories</c:f>
              <c:strCache>
                <c:ptCount val="35"/>
                <c:pt idx="0">
                  <c:v>1991.0</c:v>
                </c:pt>
                <c:pt idx="1">
                  <c:v>1992.0</c:v>
                </c:pt>
                <c:pt idx="2">
                  <c:v>1993.0</c:v>
                </c:pt>
                <c:pt idx="3">
                  <c:v>1994.0</c:v>
                </c:pt>
                <c:pt idx="4">
                  <c:v>1995.0</c:v>
                </c:pt>
                <c:pt idx="5">
                  <c:v>1996.0</c:v>
                </c:pt>
                <c:pt idx="6">
                  <c:v>1997.0</c:v>
                </c:pt>
                <c:pt idx="7">
                  <c:v>1998.0</c:v>
                </c:pt>
                <c:pt idx="8">
                  <c:v>1999.0</c:v>
                </c:pt>
                <c:pt idx="9">
                  <c:v>2000.0</c:v>
                </c:pt>
                <c:pt idx="10">
                  <c:v>2001.0</c:v>
                </c:pt>
                <c:pt idx="11">
                  <c:v>2002.0</c:v>
                </c:pt>
                <c:pt idx="12">
                  <c:v>2003.0</c:v>
                </c:pt>
                <c:pt idx="13">
                  <c:v>2004.0</c:v>
                </c:pt>
                <c:pt idx="14">
                  <c:v>2005.0</c:v>
                </c:pt>
                <c:pt idx="15">
                  <c:v>2006.0</c:v>
                </c:pt>
                <c:pt idx="16">
                  <c:v>2007.0</c:v>
                </c:pt>
                <c:pt idx="17">
                  <c:v>2008.0</c:v>
                </c:pt>
                <c:pt idx="18">
                  <c:v>2009.0</c:v>
                </c:pt>
                <c:pt idx="19">
                  <c:v>2010.0</c:v>
                </c:pt>
                <c:pt idx="20">
                  <c:v>2011.0</c:v>
                </c:pt>
                <c:pt idx="21">
                  <c:v>2012.0</c:v>
                </c:pt>
                <c:pt idx="22">
                  <c:v>2013.0</c:v>
                </c:pt>
                <c:pt idx="23">
                  <c:v>2014.0</c:v>
                </c:pt>
                <c:pt idx="24">
                  <c:v>2015.0</c:v>
                </c:pt>
                <c:pt idx="25">
                  <c:v>2016.0</c:v>
                </c:pt>
                <c:pt idx="26">
                  <c:v>2017.0</c:v>
                </c:pt>
                <c:pt idx="27">
                  <c:v>2018.0</c:v>
                </c:pt>
                <c:pt idx="28">
                  <c:v>2019.0</c:v>
                </c:pt>
                <c:pt idx="29">
                  <c:v>2020.0</c:v>
                </c:pt>
                <c:pt idx="30">
                  <c:v>2021.0</c:v>
                </c:pt>
                <c:pt idx="31">
                  <c:v>2022.0</c:v>
                </c:pt>
                <c:pt idx="32">
                  <c:v>2023.0</c:v>
                </c:pt>
                <c:pt idx="33">
                  <c:v>2024.0</c:v>
                </c:pt>
                <c:pt idx="34">
                  <c:v>2025.0</c:v>
                </c:pt>
              </c:strCache>
            </c:strRef>
          </c:cat>
          <c:val>
            <c:numRef>
              <c:f>0</c:f>
              <c:numCache>
                <c:formatCode>General</c:formatCode>
                <c:ptCount val="35"/>
                <c:pt idx="0">
                  <c:v>0.124801723272461</c:v>
                </c:pt>
                <c:pt idx="1">
                  <c:v>0.128766710177201</c:v>
                </c:pt>
                <c:pt idx="2">
                  <c:v>0.12709204319498</c:v>
                </c:pt>
                <c:pt idx="3">
                  <c:v>0.123073345970879</c:v>
                </c:pt>
                <c:pt idx="4">
                  <c:v>0.12209328636595</c:v>
                </c:pt>
                <c:pt idx="5">
                  <c:v>0.112941520106469</c:v>
                </c:pt>
                <c:pt idx="6">
                  <c:v>0.116523422635256</c:v>
                </c:pt>
                <c:pt idx="7">
                  <c:v>0.123651368623162</c:v>
                </c:pt>
                <c:pt idx="8">
                  <c:v>0.127942440678412</c:v>
                </c:pt>
                <c:pt idx="9">
                  <c:v>0.126050569300905</c:v>
                </c:pt>
                <c:pt idx="10">
                  <c:v>0.142482112808846</c:v>
                </c:pt>
                <c:pt idx="11">
                  <c:v>0.154956301138085</c:v>
                </c:pt>
                <c:pt idx="12">
                  <c:v>0.1524636696505</c:v>
                </c:pt>
                <c:pt idx="13">
                  <c:v>0.147880838382311</c:v>
                </c:pt>
                <c:pt idx="14">
                  <c:v>0.15321437421803</c:v>
                </c:pt>
                <c:pt idx="15">
                  <c:v>0.149192630031234</c:v>
                </c:pt>
                <c:pt idx="16">
                  <c:v>0.150522452690925</c:v>
                </c:pt>
                <c:pt idx="17">
                  <c:v>0.152414956327415</c:v>
                </c:pt>
                <c:pt idx="18">
                  <c:v>0.163405673237037</c:v>
                </c:pt>
                <c:pt idx="19">
                  <c:v>0.161852615200895</c:v>
                </c:pt>
                <c:pt idx="20">
                  <c:v>0.162281500789074</c:v>
                </c:pt>
                <c:pt idx="21">
                  <c:v>0.161750942552344</c:v>
                </c:pt>
                <c:pt idx="22">
                  <c:v>0.161400805722693</c:v>
                </c:pt>
                <c:pt idx="23">
                  <c:v>0.16260317109773</c:v>
                </c:pt>
                <c:pt idx="24">
                  <c:v>0.161632667686502</c:v>
                </c:pt>
                <c:pt idx="25">
                  <c:v>0.162001507929523</c:v>
                </c:pt>
                <c:pt idx="26">
                  <c:v>0.162789448160131</c:v>
                </c:pt>
                <c:pt idx="27">
                  <c:v>0.163783154454784</c:v>
                </c:pt>
                <c:pt idx="28">
                  <c:v>0.165372416977199</c:v>
                </c:pt>
                <c:pt idx="29">
                  <c:v>0.167830583449051</c:v>
                </c:pt>
                <c:pt idx="30">
                  <c:v>0.17048113634034</c:v>
                </c:pt>
                <c:pt idx="31">
                  <c:v>0.172891937244613</c:v>
                </c:pt>
                <c:pt idx="32">
                  <c:v>0.17533682966848</c:v>
                </c:pt>
                <c:pt idx="33">
                  <c:v>0.17781629570555</c:v>
                </c:pt>
                <c:pt idx="34">
                  <c:v>0.180330824266795</c:v>
                </c:pt>
              </c:numCache>
            </c:numRef>
          </c:val>
        </c:ser>
        <c:marker val="0"/>
        <c:axId val="14642981"/>
        <c:axId val="30967917"/>
      </c:lineChart>
      <c:catAx>
        <c:axId val="14642981"/>
        <c:scaling>
          <c:orientation val="minMax"/>
        </c:scaling>
        <c:axPos val="b"/>
        <c:majorTickMark val="out"/>
        <c:minorTickMark val="none"/>
        <c:tickLblPos val="nextTo"/>
        <c:crossAx val="30967917"/>
        <c:crossesAt val="0"/>
        <c:lblAlgn val="ctr"/>
        <c:auto val="1"/>
        <c:lblOffset val="100"/>
        <c:spPr>
          <a:ln w="9360">
            <a:solidFill>
              <a:srgbClr val="8b8b8b"/>
            </a:solidFill>
            <a:round/>
          </a:ln>
        </c:spPr>
      </c:catAx>
      <c:valAx>
        <c:axId val="30967917"/>
        <c:scaling>
          <c:orientation val="minMax"/>
          <c:min val="0.1"/>
        </c:scaling>
        <c:title>
          <c:layout/>
          <c:tx>
            <c:rich>
              <a:bodyPr/>
              <a:lstStyle/>
              <a:p>
                <a:pPr>
                  <a:defRPr/>
                </a:pPr>
                <a:r>
                  <a:rPr b="1" sz="2200">
                    <a:solidFill>
                      <a:srgbClr val="000000"/>
                    </a:solidFill>
                    <a:latin typeface="Georgia"/>
                    <a:ea typeface="DejaVu Sans"/>
                  </a:rPr>
                  <a:t>Health
Care
Costs
As
Share
Of
Gross
State
Product</a:t>
                </a:r>
              </a:p>
            </c:rich>
          </c:tx>
        </c:title>
        <c:axPos val="l"/>
        <c:majorGridlines>
          <c:spPr>
            <a:ln w="15840">
              <a:solidFill>
                <a:srgbClr val="8b8b8b"/>
              </a:solidFill>
              <a:round/>
            </a:ln>
          </c:spPr>
        </c:majorGridlines>
        <c:majorTickMark val="out"/>
        <c:minorTickMark val="none"/>
        <c:tickLblPos val="nextTo"/>
        <c:crossAx val="14642981"/>
        <c:crossesAt val="0"/>
        <c:spPr>
          <a:ln w="9360">
            <a:solidFill>
              <a:srgbClr val="8b8b8b"/>
            </a:solidFill>
            <a:round/>
          </a:ln>
        </c:spPr>
      </c:valAx>
      <c:spPr>
        <a:solidFill>
          <a:srgbClr val="ffffff"/>
        </a:solidFill>
      </c:spPr>
    </c:plotArea>
    <c:plotVisOnly val="1"/>
  </c:chart>
  <c:spPr/>
</c:chartSpace>
</file>

<file path=ppt/charts/chart3.xml><?xml version="1.0" encoding="utf-8"?>
<c:chartSpace xmlns:a="http://schemas.openxmlformats.org/drawingml/2006/main" xmlns:c="http://schemas.openxmlformats.org/drawingml/2006/chart" xmlns:r="http://schemas.openxmlformats.org/officeDocument/2006/relationships">
  <c:lang val="en-US"/>
  <c:chart>
    <c:title>
      <c:layout/>
      <c:tx>
        <c:rich>
          <a:bodyPr/>
          <a:lstStyle/>
          <a:p>
            <a:pPr>
              <a:defRPr/>
            </a:pPr>
            <a:r>
              <a:rPr b="1" sz="2137">
                <a:solidFill>
                  <a:srgbClr val="ffffff"/>
                </a:solidFill>
                <a:latin typeface="Times New Roman"/>
                <a:ea typeface="Times New Roman"/>
              </a:rPr>
              <a:t>Chart Title</a:t>
            </a:r>
          </a:p>
        </c:rich>
      </c:tx>
    </c:title>
    <c:plotArea>
      <c:layout/>
      <c:pieChart>
        <c:varyColors val="1"/>
        <c:ser>
          <c:idx val="0"/>
          <c:order val="0"/>
          <c:spPr>
            <a:solidFill>
              <a:srgbClr val="c0c0c0"/>
            </a:solidFill>
            <a:ln w="12600">
              <a:solidFill>
                <a:srgbClr val="ffffff"/>
              </a:solidFill>
              <a:round/>
            </a:ln>
          </c:spPr>
          <c:explosion val="0"/>
          <c:dPt>
            <c:idx val="0"/>
            <c:spPr>
              <a:solidFill>
                <a:srgbClr val="4f81bd"/>
              </a:solidFill>
              <a:ln w="12600">
                <a:solidFill>
                  <a:srgbClr val="ffffff"/>
                </a:solidFill>
                <a:round/>
              </a:ln>
            </c:spPr>
          </c:dPt>
          <c:dPt>
            <c:idx val="1"/>
            <c:spPr>
              <a:solidFill>
                <a:srgbClr val="ffffff"/>
              </a:solidFill>
              <a:ln w="12600">
                <a:solidFill>
                  <a:srgbClr val="ffffff"/>
                </a:solidFill>
                <a:round/>
              </a:ln>
            </c:spPr>
          </c:dPt>
          <c:cat>
            <c:strRef>
              <c:f>categories</c:f>
              <c:strCache>
                <c:ptCount val="2"/>
                <c:pt idx="0">
                  <c:v>administration</c:v>
                </c:pt>
                <c:pt idx="1">
                  <c:v>clinical care</c:v>
                </c:pt>
              </c:strCache>
            </c:strRef>
          </c:cat>
          <c:val>
            <c:numRef>
              <c:f>0</c:f>
              <c:numCache>
                <c:formatCode>General</c:formatCode>
                <c:ptCount val="2"/>
                <c:pt idx="0">
                  <c:v>31</c:v>
                </c:pt>
                <c:pt idx="1">
                  <c:v>69</c:v>
                </c:pt>
              </c:numCache>
            </c:numRef>
          </c:val>
        </c:ser>
        <c:firstSliceAng val="0"/>
      </c:pieChart>
      <c:spPr>
        <a:solidFill>
          <a:srgbClr val="ffffff"/>
        </a:solidFill>
      </c:spPr>
    </c:plotArea>
    <c:plotVisOnly val="1"/>
  </c:chart>
  <c:spPr/>
</c:chartSpace>
</file>

<file path=ppt/charts/chart4.xml><?xml version="1.0" encoding="utf-8"?>
<c:chartSpace xmlns:a="http://schemas.openxmlformats.org/drawingml/2006/main" xmlns:c="http://schemas.openxmlformats.org/drawingml/2006/chart" xmlns:r="http://schemas.openxmlformats.org/officeDocument/2006/relationships">
  <c:lang val="en-US"/>
  <c:chart>
    <c:title>
      <c:layout/>
      <c:tx>
        <c:rich>
          <a:bodyPr/>
          <a:lstStyle/>
          <a:p>
            <a:pPr>
              <a:defRPr/>
            </a:pPr>
            <a:r>
              <a:rPr b="1">
                <a:solidFill>
                  <a:srgbClr val="000000"/>
                </a:solidFill>
                <a:ea typeface="DejaVu Sans"/>
              </a:rPr>
              <a:t>Increase 1980-2005</a:t>
            </a:r>
          </a:p>
        </c:rich>
      </c:tx>
    </c:title>
    <c:plotArea>
      <c:layout/>
      <c:barChart>
        <c:barDir val="col"/>
        <c:grouping val="clustered"/>
        <c:ser>
          <c:idx val="0"/>
          <c:order val="0"/>
          <c:tx>
            <c:strRef>
              <c:f>label 1</c:f>
              <c:strCache>
                <c:ptCount val="1"/>
                <c:pt idx="0">
                  <c:v>Increase 1980-2005</c:v>
                </c:pt>
              </c:strCache>
            </c:strRef>
          </c:tx>
          <c:spPr>
            <a:solidFill>
              <a:srgbClr val="c60000"/>
            </a:solidFill>
          </c:spPr>
          <c:cat>
            <c:strRef>
              <c:f>categories</c:f>
              <c:strCache>
                <c:ptCount val="8"/>
                <c:pt idx="0">
                  <c:v>Hospital care</c:v>
                </c:pt>
                <c:pt idx="1">
                  <c:v>Physicians services</c:v>
                </c:pt>
                <c:pt idx="2">
                  <c:v>Nursing homes and home health care</c:v>
                </c:pt>
                <c:pt idx="3">
                  <c:v>Prescription drugs</c:v>
                </c:pt>
                <c:pt idx="4">
                  <c:v>Administration of private health insurance</c:v>
                </c:pt>
                <c:pt idx="5">
                  <c:v>CPI</c:v>
                </c:pt>
                <c:pt idx="6">
                  <c:v>Wages</c:v>
                </c:pt>
                <c:pt idx="7">
                  <c:v>Per-capita income</c:v>
                </c:pt>
              </c:strCache>
            </c:strRef>
          </c:cat>
          <c:val>
            <c:numRef>
              <c:f>0</c:f>
              <c:numCache>
                <c:formatCode>General</c:formatCode>
                <c:ptCount val="8"/>
                <c:pt idx="0">
                  <c:v>6.52081912033011</c:v>
                </c:pt>
                <c:pt idx="1">
                  <c:v>9.72791901255987</c:v>
                </c:pt>
                <c:pt idx="2">
                  <c:v>8.91290298119874</c:v>
                </c:pt>
                <c:pt idx="3">
                  <c:v>19.5896232495959</c:v>
                </c:pt>
                <c:pt idx="4">
                  <c:v>12.9681973169691</c:v>
                </c:pt>
                <c:pt idx="5">
                  <c:v>2.2818807653293</c:v>
                </c:pt>
                <c:pt idx="6">
                  <c:v>2.55358945806293</c:v>
                </c:pt>
                <c:pt idx="7">
                  <c:v>3.49034295746184</c:v>
                </c:pt>
              </c:numCache>
            </c:numRef>
          </c:val>
        </c:ser>
        <c:gapWidth val="50"/>
        <c:axId val="924927"/>
        <c:axId val="69665497"/>
      </c:barChart>
      <c:catAx>
        <c:axId val="924927"/>
        <c:scaling>
          <c:orientation val="minMax"/>
        </c:scaling>
        <c:axPos val="b"/>
        <c:majorTickMark val="out"/>
        <c:minorTickMark val="none"/>
        <c:tickLblPos val="nextTo"/>
        <c:crossAx val="69665497"/>
        <c:crossesAt val="0"/>
        <c:lblAlgn val="ctr"/>
        <c:auto val="1"/>
        <c:lblOffset val="100"/>
        <c:spPr>
          <a:ln w="9360">
            <a:solidFill>
              <a:srgbClr val="8b8b8b"/>
            </a:solidFill>
            <a:round/>
          </a:ln>
        </c:spPr>
      </c:catAx>
      <c:valAx>
        <c:axId val="69665497"/>
        <c:scaling>
          <c:orientation val="minMax"/>
          <c:max val="20"/>
        </c:scaling>
        <c:title>
          <c:layout/>
          <c:tx>
            <c:rich>
              <a:bodyPr/>
              <a:lstStyle/>
              <a:p>
                <a:pPr>
                  <a:defRPr/>
                </a:pPr>
                <a:r>
                  <a:rPr b="1" sz="2200">
                    <a:solidFill>
                      <a:srgbClr val="000000"/>
                    </a:solidFill>
                    <a:latin typeface="Georgia"/>
                    <a:ea typeface="DejaVu Sans"/>
                  </a:rPr>
                  <a:t>Health
Care
cost increase
1980
to 2005
</a:t>
                </a:r>
              </a:p>
            </c:rich>
          </c:tx>
        </c:title>
        <c:axPos val="l"/>
        <c:majorGridlines>
          <c:spPr>
            <a:ln w="9360">
              <a:solidFill>
                <a:srgbClr val="8b8b8b"/>
              </a:solidFill>
              <a:round/>
            </a:ln>
          </c:spPr>
        </c:majorGridlines>
        <c:majorTickMark val="out"/>
        <c:minorTickMark val="none"/>
        <c:tickLblPos val="nextTo"/>
        <c:crossAx val="924927"/>
        <c:crossesAt val="0"/>
        <c:majorUnit val="5"/>
        <c:spPr>
          <a:ln w="9360">
            <a:solidFill>
              <a:srgbClr val="8b8b8b"/>
            </a:solidFill>
            <a:round/>
          </a:ln>
        </c:spPr>
      </c:valAx>
      <c:spPr>
        <a:solidFill>
          <a:srgbClr val="ffffff"/>
        </a:solidFill>
        <a:ln>
          <a:solidFill>
            <a:srgbClr val="000000"/>
          </a:solidFill>
        </a:ln>
      </c:spPr>
    </c:plotArea>
    <c:plotVisOnly val="1"/>
  </c:chart>
  <c:spPr/>
</c:chartSpace>
</file>

<file path=ppt/charts/chart5.xml><?xml version="1.0" encoding="utf-8"?>
<c:chartSpace xmlns:a="http://schemas.openxmlformats.org/drawingml/2006/main" xmlns:c="http://schemas.openxmlformats.org/drawingml/2006/chart" xmlns:r="http://schemas.openxmlformats.org/officeDocument/2006/relationships">
  <c:lang val="en-US"/>
  <c:chart>
    <c:title>
      <c:layout/>
      <c:tx>
        <c:rich>
          <a:bodyPr/>
          <a:lstStyle/>
          <a:p>
            <a:pPr>
              <a:defRPr/>
            </a:pPr>
            <a:r>
              <a:rPr b="1">
                <a:solidFill>
                  <a:srgbClr val="000000"/>
                </a:solidFill>
                <a:ea typeface="DejaVu Sans"/>
              </a:rPr>
              <a:t>Life Expectancy at Birth</a:t>
            </a:r>
          </a:p>
        </c:rich>
      </c:tx>
    </c:title>
    <c:plotArea>
      <c:layout/>
      <c:barChart>
        <c:barDir val="col"/>
        <c:grouping val="clustered"/>
        <c:ser>
          <c:idx val="0"/>
          <c:order val="0"/>
          <c:tx>
            <c:strRef>
              <c:f>label 1</c:f>
              <c:strCache>
                <c:ptCount val="1"/>
                <c:pt idx="0">
                  <c:v>Life Expectancy at Birth</c:v>
                </c:pt>
              </c:strCache>
            </c:strRef>
          </c:tx>
          <c:spPr>
            <a:solidFill>
              <a:srgbClr val="005148"/>
            </a:solidFill>
          </c:spPr>
          <c:cat>
            <c:strRef>
              <c:f>categories</c:f>
              <c:strCache>
                <c:ptCount val="15"/>
                <c:pt idx="0">
                  <c:v>Switzerland</c:v>
                </c:pt>
                <c:pt idx="1">
                  <c:v>Italy</c:v>
                </c:pt>
                <c:pt idx="2">
                  <c:v>Australia</c:v>
                </c:pt>
                <c:pt idx="3">
                  <c:v>Sweden</c:v>
                </c:pt>
                <c:pt idx="4">
                  <c:v>France</c:v>
                </c:pt>
                <c:pt idx="5">
                  <c:v>Netherlands</c:v>
                </c:pt>
                <c:pt idx="6">
                  <c:v>Norway</c:v>
                </c:pt>
                <c:pt idx="7">
                  <c:v>New Zealand</c:v>
                </c:pt>
                <c:pt idx="8">
                  <c:v>Canada</c:v>
                </c:pt>
                <c:pt idx="9">
                  <c:v>UK</c:v>
                </c:pt>
                <c:pt idx="10">
                  <c:v>Germany</c:v>
                </c:pt>
                <c:pt idx="11">
                  <c:v>Denmark</c:v>
                </c:pt>
                <c:pt idx="12">
                  <c:v>USA</c:v>
                </c:pt>
                <c:pt idx="13">
                  <c:v>USA insured</c:v>
                </c:pt>
                <c:pt idx="14">
                  <c:v>USA uninsured</c:v>
                </c:pt>
              </c:strCache>
            </c:strRef>
          </c:cat>
          <c:val>
            <c:numRef>
              <c:f>0</c:f>
              <c:numCache>
                <c:formatCode>General</c:formatCode>
                <c:ptCount val="15"/>
                <c:pt idx="0">
                  <c:v>82.7</c:v>
                </c:pt>
                <c:pt idx="1">
                  <c:v>82.1</c:v>
                </c:pt>
                <c:pt idx="2">
                  <c:v>81.8</c:v>
                </c:pt>
                <c:pt idx="3">
                  <c:v>81.8</c:v>
                </c:pt>
                <c:pt idx="4">
                  <c:v>81.7</c:v>
                </c:pt>
                <c:pt idx="5">
                  <c:v>81.2</c:v>
                </c:pt>
                <c:pt idx="6">
                  <c:v>81.2</c:v>
                </c:pt>
                <c:pt idx="7">
                  <c:v>81</c:v>
                </c:pt>
                <c:pt idx="8">
                  <c:v>80.9</c:v>
                </c:pt>
                <c:pt idx="9">
                  <c:v>80.8</c:v>
                </c:pt>
                <c:pt idx="10">
                  <c:v>80.7</c:v>
                </c:pt>
                <c:pt idx="11">
                  <c:v>79.8</c:v>
                </c:pt>
                <c:pt idx="12">
                  <c:v>78.6</c:v>
                </c:pt>
                <c:pt idx="13">
                  <c:v>79.5238095238094</c:v>
                </c:pt>
                <c:pt idx="14">
                  <c:v>70</c:v>
                </c:pt>
              </c:numCache>
            </c:numRef>
          </c:val>
        </c:ser>
        <c:gapWidth val="50"/>
        <c:axId val="11935550"/>
        <c:axId val="77326546"/>
      </c:barChart>
      <c:catAx>
        <c:axId val="11935550"/>
        <c:scaling>
          <c:orientation val="minMax"/>
        </c:scaling>
        <c:axPos val="b"/>
        <c:majorTickMark val="out"/>
        <c:minorTickMark val="none"/>
        <c:tickLblPos val="nextTo"/>
        <c:crossAx val="77326546"/>
        <c:crossesAt val="0"/>
        <c:lblAlgn val="ctr"/>
        <c:auto val="1"/>
        <c:lblOffset val="100"/>
        <c:spPr>
          <a:ln w="6480">
            <a:solidFill>
              <a:srgbClr val="878b87"/>
            </a:solidFill>
            <a:round/>
          </a:ln>
        </c:spPr>
      </c:catAx>
      <c:valAx>
        <c:axId val="77326546"/>
        <c:scaling>
          <c:orientation val="minMax"/>
        </c:scaling>
        <c:axPos val="l"/>
        <c:majorGridlines>
          <c:spPr>
            <a:ln w="6480">
              <a:solidFill>
                <a:srgbClr val="878b87"/>
              </a:solidFill>
              <a:round/>
            </a:ln>
          </c:spPr>
        </c:majorGridlines>
        <c:majorTickMark val="out"/>
        <c:minorTickMark val="none"/>
        <c:tickLblPos val="nextTo"/>
        <c:crossAx val="11935550"/>
        <c:crossesAt val="0"/>
        <c:spPr>
          <a:ln w="6480">
            <a:solidFill>
              <a:srgbClr val="878b87"/>
            </a:solidFill>
            <a:round/>
          </a:ln>
        </c:spPr>
      </c:valAx>
      <c:spPr>
        <a:solidFill>
          <a:srgbClr val="ebf1dd"/>
        </a:solidFill>
        <a:ln>
          <a:solidFill>
            <a:srgbClr val="003300"/>
          </a:solidFill>
        </a:ln>
      </c:spPr>
    </c:plotArea>
    <c:plotVisOnly val="1"/>
  </c:chart>
  <c:spPr/>
</c:chartSpace>
</file>

<file path=ppt/charts/chart6.xml><?xml version="1.0" encoding="utf-8"?>
<c:chartSpace xmlns:a="http://schemas.openxmlformats.org/drawingml/2006/main" xmlns:c="http://schemas.openxmlformats.org/drawingml/2006/chart" xmlns:r="http://schemas.openxmlformats.org/officeDocument/2006/relationships">
  <c:lang val="en-US"/>
  <c:chart>
    <c:title>
      <c:layout/>
      <c:tx>
        <c:rich>
          <a:bodyPr/>
          <a:lstStyle/>
          <a:p>
            <a:pPr>
              <a:defRPr/>
            </a:pPr>
            <a:r>
              <a:rPr b="1">
                <a:solidFill>
                  <a:srgbClr val="000000"/>
                </a:solidFill>
                <a:ea typeface="DejaVu Sans"/>
              </a:rPr>
              <a:t>Series 1</a:t>
            </a:r>
          </a:p>
        </c:rich>
      </c:tx>
    </c:title>
    <c:plotArea>
      <c:layout/>
      <c:barChart>
        <c:barDir val="col"/>
        <c:grouping val="clustered"/>
        <c:ser>
          <c:idx val="0"/>
          <c:order val="0"/>
          <c:tx>
            <c:strRef>
              <c:f>label 1</c:f>
              <c:strCache>
                <c:ptCount val="1"/>
                <c:pt idx="0">
                  <c:v>Series 1</c:v>
                </c:pt>
              </c:strCache>
            </c:strRef>
          </c:tx>
          <c:spPr>
            <a:solidFill>
              <a:srgbClr val="005148"/>
            </a:solidFill>
            <a:ln>
              <a:solidFill>
                <a:srgbClr val="003300"/>
              </a:solidFill>
            </a:ln>
          </c:spPr>
          <c:cat>
            <c:strRef>
              <c:f>categories</c:f>
              <c:strCache>
                <c:ptCount val="13"/>
                <c:pt idx="0">
                  <c:v>AUS</c:v>
                </c:pt>
                <c:pt idx="1">
                  <c:v>CAN</c:v>
                </c:pt>
                <c:pt idx="2">
                  <c:v>FRA</c:v>
                </c:pt>
                <c:pt idx="3">
                  <c:v>GER</c:v>
                </c:pt>
                <c:pt idx="4">
                  <c:v>NET</c:v>
                </c:pt>
                <c:pt idx="5">
                  <c:v>NZL</c:v>
                </c:pt>
                <c:pt idx="6">
                  <c:v>NOR</c:v>
                </c:pt>
                <c:pt idx="7">
                  <c:v>SWE</c:v>
                </c:pt>
                <c:pt idx="8">
                  <c:v>SWI</c:v>
                </c:pt>
                <c:pt idx="9">
                  <c:v>UK</c:v>
                </c:pt>
                <c:pt idx="10">
                  <c:v>USA_x000d_All</c:v>
                </c:pt>
                <c:pt idx="11">
                  <c:v>USA_x000d_Ins</c:v>
                </c:pt>
                <c:pt idx="12">
                  <c:v>USA_x000d_Unins</c:v>
                </c:pt>
              </c:strCache>
            </c:strRef>
          </c:cat>
          <c:val>
            <c:numRef>
              <c:f>0</c:f>
              <c:numCache>
                <c:formatCode>General</c:formatCode>
                <c:ptCount val="13"/>
                <c:pt idx="0">
                  <c:v>0.16</c:v>
                </c:pt>
                <c:pt idx="1">
                  <c:v>0.13</c:v>
                </c:pt>
                <c:pt idx="2">
                  <c:v>0.18</c:v>
                </c:pt>
                <c:pt idx="3">
                  <c:v>0.15</c:v>
                </c:pt>
                <c:pt idx="4">
                  <c:v>0.22</c:v>
                </c:pt>
                <c:pt idx="5">
                  <c:v>0.21</c:v>
                </c:pt>
                <c:pt idx="6">
                  <c:v>0.1</c:v>
                </c:pt>
                <c:pt idx="7">
                  <c:v>0.06</c:v>
                </c:pt>
                <c:pt idx="8">
                  <c:v>0.13</c:v>
                </c:pt>
                <c:pt idx="9">
                  <c:v>0.04</c:v>
                </c:pt>
                <c:pt idx="10">
                  <c:v>0.37</c:v>
                </c:pt>
                <c:pt idx="11">
                  <c:v>0.27</c:v>
                </c:pt>
                <c:pt idx="12">
                  <c:v>0.63</c:v>
                </c:pt>
              </c:numCache>
            </c:numRef>
          </c:val>
        </c:ser>
        <c:gapWidth val="50"/>
        <c:axId val="66060465"/>
        <c:axId val="4041390"/>
      </c:barChart>
      <c:catAx>
        <c:axId val="66060465"/>
        <c:scaling>
          <c:orientation val="minMax"/>
        </c:scaling>
        <c:axPos val="b"/>
        <c:majorTickMark val="out"/>
        <c:minorTickMark val="none"/>
        <c:tickLblPos val="nextTo"/>
        <c:crossAx val="4041390"/>
        <c:crossesAt val="0"/>
        <c:lblAlgn val="ctr"/>
        <c:auto val="1"/>
        <c:lblOffset val="100"/>
        <c:spPr>
          <a:ln w="6480">
            <a:solidFill>
              <a:srgbClr val="878b87"/>
            </a:solidFill>
            <a:round/>
          </a:ln>
        </c:spPr>
      </c:catAx>
      <c:valAx>
        <c:axId val="4041390"/>
        <c:scaling>
          <c:orientation val="minMax"/>
        </c:scaling>
        <c:axPos val="l"/>
        <c:majorGridlines>
          <c:spPr>
            <a:ln w="6480">
              <a:solidFill>
                <a:srgbClr val="878b87"/>
              </a:solidFill>
              <a:round/>
            </a:ln>
          </c:spPr>
        </c:majorGridlines>
        <c:majorTickMark val="out"/>
        <c:minorTickMark val="none"/>
        <c:tickLblPos val="nextTo"/>
        <c:crossAx val="66060465"/>
        <c:crossesAt val="0"/>
        <c:spPr>
          <a:ln w="6480">
            <a:solidFill>
              <a:srgbClr val="878b87"/>
            </a:solidFill>
            <a:round/>
          </a:ln>
        </c:spPr>
      </c:valAx>
      <c:spPr>
        <a:solidFill>
          <a:srgbClr val="ebf1dd"/>
        </a:solidFill>
        <a:ln>
          <a:solidFill>
            <a:srgbClr val="003300"/>
          </a:solidFill>
        </a:ln>
      </c:spPr>
    </c:plotArea>
    <c:plotVisOnly val="1"/>
  </c:chart>
  <c:spPr/>
</c:chartSpace>
</file>

<file path=ppt/charts/chart7.xml><?xml version="1.0" encoding="utf-8"?>
<c:chartSpace xmlns:a="http://schemas.openxmlformats.org/drawingml/2006/main" xmlns:c="http://schemas.openxmlformats.org/drawingml/2006/chart" xmlns:r="http://schemas.openxmlformats.org/officeDocument/2006/relationships">
  <c:lang val="en-US"/>
  <c:chart>
    <c:plotArea>
      <c:layout/>
      <c:spPr>
        <a:solidFill>
          <a:srgbClr val="ffffff"/>
        </a:solidFill>
        <a:ln>
          <a:solidFill>
            <a:srgbClr val="003300"/>
          </a:solidFill>
        </a:ln>
      </c:spPr>
    </c:plotArea>
    <c:plotVisOnly val="1"/>
  </c:chart>
  <c:spPr/>
</c:chartSpace>
</file>

<file path=ppt/charts/chart8.xml><?xml version="1.0" encoding="utf-8"?>
<c:chartSpace xmlns:a="http://schemas.openxmlformats.org/drawingml/2006/main" xmlns:c="http://schemas.openxmlformats.org/drawingml/2006/chart" xmlns:r="http://schemas.openxmlformats.org/officeDocument/2006/relationships">
  <c:lang val="en-US"/>
  <c:chart>
    <c:plotArea>
      <c:layout/>
      <c:barChart>
        <c:barDir val="col"/>
        <c:grouping val="clustered"/>
        <c:ser>
          <c:idx val="0"/>
          <c:order val="0"/>
          <c:spPr>
            <a:solidFill>
              <a:srgbClr val="134b8e"/>
            </a:solidFill>
          </c:spPr>
          <c:cat>
            <c:strRef>
              <c:f>categories</c:f>
              <c:strCache>
                <c:ptCount val="11"/>
                <c:pt idx="0">
                  <c:v>Australia</c:v>
                </c:pt>
                <c:pt idx="1">
                  <c:v>Canada</c:v>
                </c:pt>
                <c:pt idx="2">
                  <c:v>France</c:v>
                </c:pt>
                <c:pt idx="3">
                  <c:v>Germany</c:v>
                </c:pt>
                <c:pt idx="4">
                  <c:v>Netherlands</c:v>
                </c:pt>
                <c:pt idx="5">
                  <c:v>New Zealand</c:v>
                </c:pt>
                <c:pt idx="6">
                  <c:v>Norway</c:v>
                </c:pt>
                <c:pt idx="7">
                  <c:v>Sweden</c:v>
                </c:pt>
                <c:pt idx="8">
                  <c:v>Switzerland</c:v>
                </c:pt>
                <c:pt idx="9">
                  <c:v>UK</c:v>
                </c:pt>
                <c:pt idx="10">
                  <c:v>USA</c:v>
                </c:pt>
              </c:strCache>
            </c:strRef>
          </c:cat>
          <c:val>
            <c:numRef>
              <c:f>0</c:f>
              <c:numCache>
                <c:formatCode>General</c:formatCode>
                <c:ptCount val="11"/>
                <c:pt idx="0">
                  <c:v>0.24</c:v>
                </c:pt>
                <c:pt idx="1">
                  <c:v>0.38</c:v>
                </c:pt>
                <c:pt idx="2">
                  <c:v>0.42</c:v>
                </c:pt>
                <c:pt idx="3">
                  <c:v>0.38</c:v>
                </c:pt>
                <c:pt idx="4">
                  <c:v>0.51</c:v>
                </c:pt>
                <c:pt idx="5">
                  <c:v>0.37</c:v>
                </c:pt>
                <c:pt idx="6">
                  <c:v>0.4</c:v>
                </c:pt>
                <c:pt idx="7">
                  <c:v>0.44</c:v>
                </c:pt>
                <c:pt idx="8">
                  <c:v>0.46</c:v>
                </c:pt>
                <c:pt idx="9">
                  <c:v>0.62</c:v>
                </c:pt>
                <c:pt idx="10">
                  <c:v>0.29</c:v>
                </c:pt>
              </c:numCache>
            </c:numRef>
          </c:val>
        </c:ser>
        <c:gapWidth val="50"/>
        <c:axId val="74985610"/>
        <c:axId val="71414800"/>
      </c:barChart>
      <c:catAx>
        <c:axId val="74985610"/>
        <c:scaling>
          <c:orientation val="minMax"/>
        </c:scaling>
        <c:axPos val="b"/>
        <c:majorTickMark val="out"/>
        <c:minorTickMark val="none"/>
        <c:tickLblPos val="nextTo"/>
        <c:crossAx val="71414800"/>
        <c:crossesAt val="0"/>
        <c:lblAlgn val="ctr"/>
        <c:auto val="1"/>
        <c:lblOffset val="100"/>
        <c:spPr>
          <a:ln w="9360">
            <a:solidFill>
              <a:srgbClr val="8b8b8b"/>
            </a:solidFill>
            <a:round/>
          </a:ln>
        </c:spPr>
      </c:catAx>
      <c:valAx>
        <c:axId val="71414800"/>
        <c:scaling>
          <c:orientation val="minMax"/>
          <c:max val="0.7"/>
          <c:min val="0"/>
        </c:scaling>
        <c:title>
          <c:layout/>
          <c:tx>
            <c:rich>
              <a:bodyPr/>
              <a:lstStyle/>
              <a:p>
                <a:pPr>
                  <a:defRPr/>
                </a:pPr>
                <a:r>
                  <a:rPr b="1" sz="2000">
                    <a:solidFill>
                      <a:srgbClr val="000000"/>
                    </a:solidFill>
                    <a:latin typeface="Franklin Gothic Book"/>
                    <a:ea typeface="DejaVu Sans"/>
                  </a:rPr>
                  <a:t>Proportion
saying
health
care
system
works
well</a:t>
                </a:r>
              </a:p>
            </c:rich>
          </c:tx>
        </c:title>
        <c:axPos val="l"/>
        <c:majorGridlines>
          <c:spPr>
            <a:ln w="9360">
              <a:solidFill>
                <a:srgbClr val="8b8b8b"/>
              </a:solidFill>
              <a:round/>
            </a:ln>
          </c:spPr>
        </c:majorGridlines>
        <c:majorTickMark val="out"/>
        <c:minorTickMark val="none"/>
        <c:tickLblPos val="nextTo"/>
        <c:crossAx val="74985610"/>
        <c:crossesAt val="0"/>
        <c:majorUnit val="0.2"/>
        <c:spPr>
          <a:ln w="9360">
            <a:solidFill>
              <a:srgbClr val="8b8b8b"/>
            </a:solidFill>
            <a:round/>
          </a:ln>
        </c:spPr>
      </c:valAx>
      <c:spPr>
        <a:solidFill>
          <a:srgbClr val="ffffff"/>
        </a:solidFill>
        <a:ln>
          <a:solidFill>
            <a:srgbClr val="000000"/>
          </a:solidFill>
        </a:ln>
      </c:spPr>
    </c:plotArea>
    <c:plotVisOnly val="1"/>
  </c:chart>
  <c:spPr/>
</c:chartSpace>
</file>

<file path=ppt/notesMasters/_rels/notesMaster1.xml.rels><?xml version="1.0" encoding="UTF-8"?>
<Relationships xmlns="http://schemas.openxmlformats.org/package/2006/relationships"><Relationship Id="rId1" Type="http://schemas.openxmlformats.org/officeDocument/2006/relationships/theme" Target="../theme/theme10.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5" name="PlaceHolder 1"/>
          <p:cNvSpPr>
            <a:spLocks noGrp="1"/>
          </p:cNvSpPr>
          <p:nvPr>
            <p:ph type="body"/>
          </p:nvPr>
        </p:nvSpPr>
        <p:spPr>
          <a:xfrm>
            <a:off x="777240" y="4777560"/>
            <a:ext cx="6217560" cy="4525920"/>
          </a:xfrm>
          <a:prstGeom prst="rect">
            <a:avLst/>
          </a:prstGeom>
        </p:spPr>
        <p:txBody>
          <a:bodyPr bIns="0" lIns="0" rIns="0" tIns="0" wrap="none"/>
          <a:p>
            <a:r>
              <a:rPr lang="en-US"/>
              <a:t>Click to edit the notes format</a:t>
            </a:r>
            <a:endParaRPr/>
          </a:p>
        </p:txBody>
      </p:sp>
      <p:sp>
        <p:nvSpPr>
          <p:cNvPr id="376" name="PlaceHolder 2"/>
          <p:cNvSpPr>
            <a:spLocks noGrp="1"/>
          </p:cNvSpPr>
          <p:nvPr>
            <p:ph type="hdr"/>
          </p:nvPr>
        </p:nvSpPr>
        <p:spPr>
          <a:xfrm>
            <a:off x="0" y="0"/>
            <a:ext cx="3372840" cy="502560"/>
          </a:xfrm>
          <a:prstGeom prst="rect">
            <a:avLst/>
          </a:prstGeom>
        </p:spPr>
        <p:txBody>
          <a:bodyPr bIns="0" lIns="0" rIns="0" tIns="0" wrap="none"/>
          <a:p>
            <a:r>
              <a:rPr lang="en-US"/>
              <a:t>&lt;header&gt;</a:t>
            </a:r>
            <a:endParaRPr/>
          </a:p>
        </p:txBody>
      </p:sp>
      <p:sp>
        <p:nvSpPr>
          <p:cNvPr id="377" name="PlaceHolder 3"/>
          <p:cNvSpPr>
            <a:spLocks noGrp="1"/>
          </p:cNvSpPr>
          <p:nvPr>
            <p:ph type="dt"/>
          </p:nvPr>
        </p:nvSpPr>
        <p:spPr>
          <a:xfrm>
            <a:off x="4399200" y="0"/>
            <a:ext cx="3372840" cy="502560"/>
          </a:xfrm>
          <a:prstGeom prst="rect">
            <a:avLst/>
          </a:prstGeom>
        </p:spPr>
        <p:txBody>
          <a:bodyPr bIns="0" lIns="0" rIns="0" tIns="0" wrap="none"/>
          <a:p>
            <a:pPr algn="r"/>
            <a:r>
              <a:rPr lang="en-US"/>
              <a:t>&lt;date/time&gt;</a:t>
            </a:r>
            <a:endParaRPr/>
          </a:p>
        </p:txBody>
      </p:sp>
      <p:sp>
        <p:nvSpPr>
          <p:cNvPr id="378" name="PlaceHolder 4"/>
          <p:cNvSpPr>
            <a:spLocks noGrp="1"/>
          </p:cNvSpPr>
          <p:nvPr>
            <p:ph type="ftr"/>
          </p:nvPr>
        </p:nvSpPr>
        <p:spPr>
          <a:xfrm>
            <a:off x="0" y="9555480"/>
            <a:ext cx="3372840" cy="502560"/>
          </a:xfrm>
          <a:prstGeom prst="rect">
            <a:avLst/>
          </a:prstGeom>
        </p:spPr>
        <p:txBody>
          <a:bodyPr anchor="b" bIns="0" lIns="0" rIns="0" tIns="0" wrap="none"/>
          <a:p>
            <a:r>
              <a:rPr lang="en-US"/>
              <a:t>&lt;footer&gt;</a:t>
            </a:r>
            <a:endParaRPr/>
          </a:p>
        </p:txBody>
      </p:sp>
      <p:sp>
        <p:nvSpPr>
          <p:cNvPr id="379" name="PlaceHolder 5"/>
          <p:cNvSpPr>
            <a:spLocks noGrp="1"/>
          </p:cNvSpPr>
          <p:nvPr>
            <p:ph type="sldNum"/>
          </p:nvPr>
        </p:nvSpPr>
        <p:spPr>
          <a:xfrm>
            <a:off x="4399200" y="9555480"/>
            <a:ext cx="3372840" cy="502560"/>
          </a:xfrm>
          <a:prstGeom prst="rect">
            <a:avLst/>
          </a:prstGeom>
        </p:spPr>
        <p:txBody>
          <a:bodyPr anchor="b" bIns="0" lIns="0" rIns="0" tIns="0" wrap="none"/>
          <a:p>
            <a:pPr algn="r"/>
            <a:fld id="{5171C131-81B1-4181-9131-411181312131}" type="slidenum">
              <a:rPr lang="en-US"/>
              <a:t>&lt;number&gt;</a:t>
            </a:fld>
            <a:endParaRPr/>
          </a:p>
        </p:txBody>
      </p:sp>
    </p:spTree>
  </p:cSld>
  <p:clrMap accent1="accent1" accent2="accent2" accent3="accent3" accent4="accent4" accent5="accent5" accent6="accent6" bg1="lt1" bg2="lt2" folHlink="folHlink" hlink="hlink" tx1="dk1" tx2="dk2"/>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07" name="PlaceHolder 1"/>
          <p:cNvSpPr>
            <a:spLocks noGrp="1"/>
          </p:cNvSpPr>
          <p:nvPr>
            <p:ph type="body"/>
          </p:nvPr>
        </p:nvSpPr>
        <p:spPr>
          <a:xfrm>
            <a:off x="0" y="0"/>
            <a:ext cx="11796480" cy="11796480"/>
          </a:xfrm>
          <a:prstGeom prst="rect">
            <a:avLst/>
          </a:prstGeom>
        </p:spPr>
        <p:txBody>
          <a:bodyPr bIns="45000" lIns="90000" rIns="90000" tIns="45000"/>
          <a:p>
            <a:r>
              <a:rPr lang="en-US">
                <a:solidFill>
                  <a:srgbClr val="000000"/>
                </a:solidFill>
                <a:latin typeface="Franklin Gothic Book"/>
                <a:ea typeface="Franklin Gothic Book"/>
              </a:rPr>
              <a:t>http://www.commonwealthfund.org/usr_doc/Davis_slowinggrowthUShltcareexpenditureswhatareoptions_989.pdf</a:t>
            </a:r>
            <a:endParaRPr/>
          </a:p>
          <a:p>
            <a:r>
              <a:rPr lang="en-US">
                <a:solidFill>
                  <a:srgbClr val="000000"/>
                </a:solidFill>
                <a:latin typeface="Franklin Gothic Book"/>
                <a:ea typeface="Franklin Gothic Book"/>
              </a:rPr>
              <a:t>These are quality controlled price indices from the Bureau of Labor Statistics</a:t>
            </a:r>
            <a:endParaRPr/>
          </a:p>
        </p:txBody>
      </p:sp>
      <p:sp>
        <p:nvSpPr>
          <p:cNvPr id="608" name="CustomShape 2"/>
          <p:cNvSpPr/>
          <p:nvPr/>
        </p:nvSpPr>
        <p:spPr>
          <a:xfrm>
            <a:off x="0" y="0"/>
            <a:ext cx="11796480" cy="11796480"/>
          </a:xfrm>
          <a:prstGeom prst="rect">
            <a:avLst/>
          </a:prstGeom>
        </p:spPr>
        <p:txBody>
          <a:bodyPr bIns="45000" lIns="90000" rIns="90000" tIns="45000"/>
          <a:p>
            <a:pPr>
              <a:lnSpc>
                <a:spcPct val="100000"/>
              </a:lnSpc>
            </a:pPr>
            <a:fld id="{E1A131C1-2111-4101-9121-41D171014111}" type="slidenum">
              <a:rPr lang="en-US" sz="1200">
                <a:solidFill>
                  <a:srgbClr val="000000"/>
                </a:solidFill>
                <a:latin typeface="Arial"/>
                <a:ea typeface="+mn-ea"/>
              </a:rPr>
              <a:t>&lt;number&gt;</a:t>
            </a:fld>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09" name="PlaceHolder 1"/>
          <p:cNvSpPr>
            <a:spLocks noGrp="1"/>
          </p:cNvSpPr>
          <p:nvPr>
            <p:ph type="body"/>
          </p:nvPr>
        </p:nvSpPr>
        <p:spPr>
          <a:xfrm>
            <a:off x="0" y="0"/>
            <a:ext cx="11796480" cy="11796480"/>
          </a:xfrm>
          <a:prstGeom prst="rect">
            <a:avLst/>
          </a:prstGeom>
        </p:spPr>
        <p:txBody>
          <a:bodyPr bIns="45000" lIns="90000" rIns="90000" tIns="45000"/>
          <a:p>
            <a:r>
              <a:rPr lang="en-US" sz="1200">
                <a:solidFill>
                  <a:srgbClr val="000000"/>
                </a:solidFill>
                <a:latin typeface="+mn-lt"/>
                <a:ea typeface="+mn-ea"/>
              </a:rPr>
              <a:t>you may have seen this issue of time magazine just a year ago almost fully devoted to describing exceptionally high cost of health care in this country. That cost is the prime reason that about a third of our population is excluded from care and places our entire population and its economy in jeopardy. Does the ACA and Cover Oregon decrease overall cost?   No.  The Center for Medicare and Medicaid Services (CMS) projects a 13% increase in administrative costs from 2013 to 2014 due to the administrative complexity of the ACA. </a:t>
            </a:r>
            <a:endParaRPr/>
          </a:p>
          <a:p>
            <a:r>
              <a:rPr lang="en-US" sz="1200">
                <a:solidFill>
                  <a:srgbClr val="000000"/>
                </a:solidFill>
                <a:latin typeface="+mn-lt"/>
                <a:ea typeface="+mn-ea"/>
              </a:rPr>
              <a:t>Our system is uniquely expensive for another reason. We are inundated with advertisements and courted with technology and pharmaceuticals. We are offered what might appear to be the best and latest treatment, but 30% of our medical treatments now are either ineffective or even dangerous to us. By overusing technology we create risk for ourselves, high cost to the system, and diversion of money from services that can produce better care for more people at less cost. The ACA, Cover Oregon will have little effect on this phenomenon. </a:t>
            </a:r>
            <a:endParaRPr/>
          </a:p>
          <a:p>
            <a:pPr>
              <a:lnSpc>
                <a:spcPct val="150000"/>
              </a:lnSpc>
            </a:pPr>
            <a:endParaRPr/>
          </a:p>
          <a:p>
            <a:pPr>
              <a:lnSpc>
                <a:spcPct val="150000"/>
              </a:lnSpc>
            </a:pPr>
            <a:endParaRPr/>
          </a:p>
          <a:p>
            <a:pPr>
              <a:lnSpc>
                <a:spcPct val="150000"/>
              </a:lnSpc>
            </a:pPr>
            <a:endParaRPr/>
          </a:p>
        </p:txBody>
      </p:sp>
      <p:sp>
        <p:nvSpPr>
          <p:cNvPr id="610" name="CustomShape 2"/>
          <p:cNvSpPr/>
          <p:nvPr/>
        </p:nvSpPr>
        <p:spPr>
          <a:xfrm>
            <a:off x="0" y="0"/>
            <a:ext cx="11796480" cy="11796480"/>
          </a:xfrm>
          <a:prstGeom prst="rect">
            <a:avLst/>
          </a:prstGeom>
        </p:spPr>
        <p:txBody>
          <a:bodyPr bIns="45000" lIns="90000" rIns="90000" tIns="45000"/>
          <a:p>
            <a:pPr>
              <a:lnSpc>
                <a:spcPct val="100000"/>
              </a:lnSpc>
            </a:pPr>
            <a:fld id="{81B15111-8151-4151-9101-C141E131C161}" type="slidenum">
              <a:rPr lang="en-US">
                <a:solidFill>
                  <a:srgbClr val="000000"/>
                </a:solidFill>
                <a:latin typeface="Calibri"/>
                <a:ea typeface="+mn-ea"/>
              </a:rPr>
              <a:t>&lt;number&gt;</a:t>
            </a:fld>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11" name="PlaceHolder 1"/>
          <p:cNvSpPr>
            <a:spLocks noGrp="1"/>
          </p:cNvSpPr>
          <p:nvPr>
            <p:ph type="body"/>
          </p:nvPr>
        </p:nvSpPr>
        <p:spPr>
          <a:xfrm>
            <a:off x="0" y="0"/>
            <a:ext cx="11796480" cy="11796480"/>
          </a:xfrm>
          <a:prstGeom prst="rect">
            <a:avLst/>
          </a:prstGeom>
        </p:spPr>
        <p:txBody>
          <a:bodyPr bIns="45000" lIns="90000" rIns="90000" tIns="45000"/>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50000"/>
              </a:lnSpc>
            </a:pPr>
            <a:r>
              <a:rPr lang="en-US" sz="1200">
                <a:solidFill>
                  <a:srgbClr val="000000"/>
                </a:solidFill>
                <a:latin typeface="+mn-lt"/>
                <a:ea typeface="Calibri"/>
              </a:rPr>
              <a:t>I’ll show you three people representing those thousands of people.  </a:t>
            </a:r>
            <a:r>
              <a:rPr b="1" i="1" lang="en-US" sz="1200">
                <a:solidFill>
                  <a:srgbClr val="000000"/>
                </a:solidFill>
                <a:latin typeface="+mn-lt"/>
                <a:ea typeface="Calibri"/>
              </a:rPr>
              <a:t>click 1 </a:t>
            </a:r>
            <a:r>
              <a:rPr lang="en-US" sz="1200">
                <a:solidFill>
                  <a:srgbClr val="000000"/>
                </a:solidFill>
                <a:latin typeface="+mn-lt"/>
                <a:ea typeface="Calibri"/>
              </a:rPr>
              <a:t>First, is Sally Conklin, a local veterinarian who faced eviction from her farm in Monroe because of health care costs.</a:t>
            </a:r>
            <a:endParaRPr/>
          </a:p>
          <a:p>
            <a:pPr>
              <a:lnSpc>
                <a:spcPct val="115000"/>
              </a:lnSpc>
            </a:pPr>
            <a:r>
              <a:rPr b="1" i="1" lang="en-US" sz="1200">
                <a:solidFill>
                  <a:srgbClr val="000000"/>
                </a:solidFill>
                <a:latin typeface="+mn-lt"/>
                <a:ea typeface="Calibri"/>
              </a:rPr>
              <a:t>click 2   </a:t>
            </a:r>
            <a:r>
              <a:rPr lang="en-US" sz="1200">
                <a:solidFill>
                  <a:srgbClr val="000000"/>
                </a:solidFill>
                <a:latin typeface="+mn-lt"/>
                <a:ea typeface="Calibri"/>
              </a:rPr>
              <a:t>Next is Kelly Howard, a young mother of two in Lincoln City who pays $451 a month for a $15,000 deductible plan for her family of three ($5,000 each).  She would be counted as insured by statisticians, but she is seriously under insured and cannot afford health care.  Her $451/mo more or less serves as ransom for her house so she won’t lose it if she gets seriously ill.  She has a middle-aged friend who two years ago because of lack of insurance became wheel-chair bound and dependent on the state for aid after he suffered a stroke from undiagnosed hypertension. </a:t>
            </a:r>
            <a:endParaRPr/>
          </a:p>
          <a:p>
            <a:pPr>
              <a:lnSpc>
                <a:spcPct val="115000"/>
              </a:lnSpc>
            </a:pPr>
            <a:r>
              <a:rPr lang="en-US" sz="1200">
                <a:solidFill>
                  <a:srgbClr val="000000"/>
                </a:solidFill>
                <a:latin typeface="+mn-lt"/>
                <a:ea typeface="Calibri"/>
              </a:rPr>
              <a:t>Q:  Could this gentleman really “not afford health care” or was this just a choice that he made?  </a:t>
            </a:r>
            <a:endParaRPr/>
          </a:p>
          <a:p>
            <a:pPr>
              <a:lnSpc>
                <a:spcPct val="115000"/>
              </a:lnSpc>
            </a:pPr>
            <a:r>
              <a:rPr lang="en-US" sz="1200">
                <a:solidFill>
                  <a:srgbClr val="000000"/>
                </a:solidFill>
                <a:latin typeface="+mn-lt"/>
                <a:ea typeface="Calibri"/>
              </a:rPr>
              <a:t>A: He like many in our communities, maybe even a neighbor, friend, or family member, are having to choose between healthcare and other necessities of life such as food, shelter, and educational opportunity. </a:t>
            </a:r>
            <a:endParaRPr/>
          </a:p>
          <a:p>
            <a:pPr>
              <a:lnSpc>
                <a:spcPct val="115000"/>
              </a:lnSpc>
            </a:pPr>
            <a:r>
              <a:rPr lang="en-US" sz="1200">
                <a:solidFill>
                  <a:srgbClr val="000000"/>
                </a:solidFill>
                <a:latin typeface="+mn-lt"/>
                <a:ea typeface="Calibri"/>
              </a:rPr>
              <a:t>Q: How can you be sure that access to treatment would have made a difference for this gentleman?</a:t>
            </a:r>
            <a:endParaRPr/>
          </a:p>
          <a:p>
            <a:pPr>
              <a:lnSpc>
                <a:spcPct val="115000"/>
              </a:lnSpc>
            </a:pPr>
            <a:r>
              <a:rPr lang="en-US" sz="1200">
                <a:solidFill>
                  <a:srgbClr val="000000"/>
                </a:solidFill>
                <a:latin typeface="+mn-lt"/>
                <a:ea typeface="Calibri"/>
              </a:rPr>
              <a:t>A: Early diagnosis and control of life-threatening chronic diseases such as this gentleman had is much more likely when the patient has healthcare insurance or other access to qualified health care personnel.</a:t>
            </a:r>
            <a:endParaRPr/>
          </a:p>
          <a:p>
            <a:pPr>
              <a:lnSpc>
                <a:spcPct val="115000"/>
              </a:lnSpc>
            </a:pPr>
            <a:r>
              <a:rPr lang="en-US" sz="1200">
                <a:solidFill>
                  <a:srgbClr val="000000"/>
                </a:solidFill>
                <a:latin typeface="+mn-lt"/>
                <a:ea typeface="Calibri"/>
              </a:rPr>
              <a:t>Q: How representative are these stories of our healthcare system? </a:t>
            </a:r>
            <a:endParaRPr/>
          </a:p>
          <a:p>
            <a:pPr>
              <a:lnSpc>
                <a:spcPct val="115000"/>
              </a:lnSpc>
            </a:pPr>
            <a:r>
              <a:rPr lang="en-US" sz="1200">
                <a:solidFill>
                  <a:srgbClr val="000000"/>
                </a:solidFill>
                <a:latin typeface="+mn-lt"/>
                <a:ea typeface="Calibri"/>
              </a:rPr>
              <a:t>A: Very representative.  As is now the  case and will be under the ACA. Most of the uninsured and underinsured are employed and 80% are US citizens. </a:t>
            </a:r>
            <a:r>
              <a:rPr i="1" lang="en-US" sz="1200">
                <a:solidFill>
                  <a:srgbClr val="000000"/>
                </a:solidFill>
                <a:latin typeface="+mn-lt"/>
                <a:ea typeface="Times New Roman"/>
              </a:rPr>
              <a:t>“Obamacare leaves millions uninsured. Here’s who they are. ”  Sarah Kliff Washington Post, June 7, 2013</a:t>
            </a:r>
            <a:endParaRPr/>
          </a:p>
          <a:p>
            <a:pPr>
              <a:lnSpc>
                <a:spcPct val="150000"/>
              </a:lnSpc>
            </a:pPr>
            <a:r>
              <a:rPr lang="en-US" sz="1200">
                <a:solidFill>
                  <a:srgbClr val="000000"/>
                </a:solidFill>
                <a:latin typeface="+mn-lt"/>
                <a:ea typeface="Calibri"/>
              </a:rPr>
              <a:t>It’s tempting to think that this cannot be happening to Americans who are “doing all the right things”.  The American ideal of </a:t>
            </a:r>
            <a:r>
              <a:rPr i="1" lang="en-US" sz="1200">
                <a:solidFill>
                  <a:srgbClr val="000000"/>
                </a:solidFill>
                <a:latin typeface="+mn-lt"/>
                <a:ea typeface="Calibri"/>
              </a:rPr>
              <a:t>innocent until proven guilty</a:t>
            </a:r>
            <a:r>
              <a:rPr lang="en-US" sz="1200">
                <a:solidFill>
                  <a:srgbClr val="000000"/>
                </a:solidFill>
                <a:latin typeface="+mn-lt"/>
                <a:ea typeface="Calibri"/>
              </a:rPr>
              <a:t> is not really the default response to hearing stories like this. More likely we will try to separate ourselves from the victims of our health care system by supposing that person somehow brought the unfortunate incident upon him- or herself.  We don’t want to imagine a world which unfair things happen to innocent people.  But these things do happen, are happening, and… can be prevented… if we think and act wisely and compassionately and even out of self-interest.</a:t>
            </a:r>
            <a:endParaRPr/>
          </a:p>
          <a:p>
            <a:pPr>
              <a:lnSpc>
                <a:spcPct val="150000"/>
              </a:lnSpc>
            </a:pPr>
            <a:r>
              <a:rPr lang="en-US" sz="1200">
                <a:solidFill>
                  <a:srgbClr val="000000"/>
                </a:solidFill>
                <a:latin typeface="+mn-lt"/>
                <a:ea typeface="Calibri"/>
              </a:rPr>
              <a:t>Q:  Can’t most people get care through Medicaid or County Health Departments?</a:t>
            </a:r>
            <a:endParaRPr/>
          </a:p>
          <a:p>
            <a:pPr>
              <a:lnSpc>
                <a:spcPct val="150000"/>
              </a:lnSpc>
            </a:pPr>
            <a:r>
              <a:rPr lang="en-US" sz="1200">
                <a:solidFill>
                  <a:srgbClr val="000000"/>
                </a:solidFill>
                <a:latin typeface="+mn-lt"/>
                <a:ea typeface="Calibri"/>
              </a:rPr>
              <a:t>A:  No, inadequate capacity, lottery system started in 2008.    Income of  &gt; $26,951 disqualifies family and yet reliable insurance costs $18,000.  That leaves less than $9,000/yr or  $750/month to live on.  So families go without health insurance and health care.</a:t>
            </a:r>
            <a:endParaRPr/>
          </a:p>
          <a:p>
            <a:pPr>
              <a:lnSpc>
                <a:spcPct val="150000"/>
              </a:lnSpc>
            </a:pPr>
            <a:r>
              <a:rPr lang="en-US" sz="1200">
                <a:solidFill>
                  <a:srgbClr val="000000"/>
                </a:solidFill>
                <a:latin typeface="+mn-lt"/>
                <a:ea typeface="Calibri"/>
              </a:rPr>
              <a:t>That homeless person who needs healthcare may be the son of a Marine who died on Iwo Jima. That disheveled looking person over there may have lost a son in Afghanistan. In other words, it is impossible to choose who “deserves” health care and who does not.</a:t>
            </a:r>
            <a:endParaRPr/>
          </a:p>
          <a:p>
            <a:pPr>
              <a:lnSpc>
                <a:spcPct val="150000"/>
              </a:lnSpc>
            </a:pPr>
            <a:r>
              <a:rPr b="1" i="1" lang="en-US" sz="1200">
                <a:solidFill>
                  <a:srgbClr val="000000"/>
                </a:solidFill>
                <a:latin typeface="+mn-lt"/>
                <a:ea typeface="Calibri"/>
              </a:rPr>
              <a:t>click 3 </a:t>
            </a:r>
            <a:r>
              <a:rPr lang="en-US" sz="1200">
                <a:solidFill>
                  <a:srgbClr val="000000"/>
                </a:solidFill>
                <a:latin typeface="+mn-lt"/>
                <a:ea typeface="Calibri"/>
              </a:rPr>
              <a:t>Next</a:t>
            </a:r>
            <a:r>
              <a:rPr b="1" i="1" lang="en-US" sz="1200">
                <a:solidFill>
                  <a:srgbClr val="000000"/>
                </a:solidFill>
                <a:latin typeface="+mn-lt"/>
                <a:ea typeface="Calibri"/>
              </a:rPr>
              <a:t> </a:t>
            </a:r>
            <a:r>
              <a:rPr lang="en-US" sz="1200">
                <a:solidFill>
                  <a:srgbClr val="000000"/>
                </a:solidFill>
                <a:latin typeface="+mn-lt"/>
                <a:ea typeface="Calibri"/>
              </a:rPr>
              <a:t>is a farmer from Spokane who has many friends who would love to start their own farming business but don’t dare leave their otherwise unrewarding job with a company that still  happens to provide healthcare insurance. </a:t>
            </a:r>
            <a:endParaRPr/>
          </a:p>
          <a:p>
            <a:pPr>
              <a:lnSpc>
                <a:spcPct val="150000"/>
              </a:lnSpc>
            </a:pPr>
            <a:r>
              <a:rPr lang="en-US" sz="1200" u="sng">
                <a:solidFill>
                  <a:srgbClr val="000000"/>
                </a:solidFill>
                <a:latin typeface="+mn-lt"/>
                <a:ea typeface="Times New Roman"/>
              </a:rPr>
              <a:t>We can do better than this. </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1200">
                <a:solidFill>
                  <a:srgbClr val="000000"/>
                </a:solidFill>
                <a:latin typeface="+mn-lt"/>
                <a:ea typeface="+mn-ea"/>
              </a:rPr>
              <a:t>Extra verbiage as needed:</a:t>
            </a:r>
            <a:endParaRPr/>
          </a:p>
          <a:p>
            <a:pPr>
              <a:lnSpc>
                <a:spcPct val="100000"/>
              </a:lnSpc>
            </a:pPr>
            <a:r>
              <a:rPr lang="en-US" sz="1200">
                <a:solidFill>
                  <a:srgbClr val="000000"/>
                </a:solidFill>
                <a:latin typeface="+mn-lt"/>
                <a:ea typeface="+mn-ea"/>
              </a:rPr>
              <a:t>Sally Conklin feeds an apple to Bella, her 32-year-old mule, on Thursday afternoon. Conklin is worried about what will happen to Bella when she is forced to move from the 7.75-acre minifarm she has owned for the past 36 years. (Andy Cripe/Gazette-Times)</a:t>
            </a:r>
            <a:endParaRPr/>
          </a:p>
          <a:p>
            <a:pPr>
              <a:lnSpc>
                <a:spcPct val="100000"/>
              </a:lnSpc>
            </a:pPr>
            <a:endParaRPr/>
          </a:p>
          <a:p>
            <a:pPr>
              <a:lnSpc>
                <a:spcPct val="100000"/>
              </a:lnSpc>
            </a:pPr>
            <a:endParaRPr/>
          </a:p>
          <a:p>
            <a:pPr>
              <a:lnSpc>
                <a:spcPct val="100000"/>
              </a:lnSpc>
            </a:pPr>
            <a:r>
              <a:rPr b="1" i="1" lang="en-US" sz="1200" u="sng">
                <a:solidFill>
                  <a:srgbClr val="000000"/>
                </a:solidFill>
                <a:latin typeface="+mn-lt"/>
                <a:ea typeface="+mn-ea"/>
              </a:rPr>
              <a:t>*Single mother slide:</a:t>
            </a:r>
            <a:r>
              <a:rPr lang="en-US" sz="1200">
                <a:solidFill>
                  <a:srgbClr val="000000"/>
                </a:solidFill>
                <a:latin typeface="+mn-lt"/>
                <a:ea typeface="+mn-ea"/>
              </a:rPr>
              <a:t> This is a single mother at her glass-blowing studio in Lincoln city. She pays $400 a month for a $16,000 deductible health insurance plan for her family of three.  Her policy may keep her from losing her house because of medical bills but this policy does not allow her to afford healthcare. If she burns herself at work, she may not be able to afford the medical care that would allow her to return to work and preserve her independence and dignity.  She well knows this because one of her artist friends lost his freedom and independence following a stroke from high blood pressure, an affliction he did not know about because he could not afford insurance.</a:t>
            </a:r>
            <a:endParaRPr/>
          </a:p>
          <a:p>
            <a:pPr>
              <a:lnSpc>
                <a:spcPct val="100000"/>
              </a:lnSpc>
            </a:pPr>
            <a:endParaRPr/>
          </a:p>
        </p:txBody>
      </p:sp>
      <p:sp>
        <p:nvSpPr>
          <p:cNvPr id="612" name="CustomShape 2"/>
          <p:cNvSpPr/>
          <p:nvPr/>
        </p:nvSpPr>
        <p:spPr>
          <a:xfrm>
            <a:off x="0" y="0"/>
            <a:ext cx="11796480" cy="11796480"/>
          </a:xfrm>
          <a:prstGeom prst="rect">
            <a:avLst/>
          </a:prstGeom>
        </p:spPr>
        <p:txBody>
          <a:bodyPr bIns="45000" lIns="90000" rIns="90000" tIns="45000"/>
          <a:p>
            <a:pPr>
              <a:lnSpc>
                <a:spcPct val="100000"/>
              </a:lnSpc>
            </a:pPr>
            <a:fld id="{21C1F111-81B1-4111-91E1-110101218161}" type="slidenum">
              <a:rPr lang="en-US">
                <a:solidFill>
                  <a:srgbClr val="000000"/>
                </a:solidFill>
                <a:latin typeface="Calibri"/>
                <a:ea typeface="+mn-ea"/>
              </a:rPr>
              <a:t>&lt;number&gt;</a:t>
            </a:fld>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13" name="CustomShape 1"/>
          <p:cNvSpPr/>
          <p:nvPr/>
        </p:nvSpPr>
        <p:spPr>
          <a:xfrm>
            <a:off x="0" y="0"/>
            <a:ext cx="11796480" cy="11796480"/>
          </a:xfrm>
          <a:prstGeom prst="rect">
            <a:avLst/>
          </a:prstGeom>
        </p:spPr>
        <p:txBody>
          <a:bodyPr bIns="45000" lIns="90000" rIns="90000" tIns="45000"/>
          <a:p>
            <a:pPr>
              <a:lnSpc>
                <a:spcPct val="100000"/>
              </a:lnSpc>
            </a:pPr>
            <a:fld id="{11015151-9181-4131-A121-B12181113151}" type="slidenum">
              <a:rPr lang="en-US">
                <a:solidFill>
                  <a:srgbClr val="000000"/>
                </a:solidFill>
                <a:latin typeface="Calibri"/>
                <a:ea typeface="+mn-ea"/>
              </a:rPr>
              <a:t>&lt;number&gt;</a:t>
            </a:fld>
            <a:endParaRPr/>
          </a:p>
        </p:txBody>
      </p:sp>
      <p:sp>
        <p:nvSpPr>
          <p:cNvPr id="614" name="PlaceHolder 2"/>
          <p:cNvSpPr>
            <a:spLocks noGrp="1"/>
          </p:cNvSpPr>
          <p:nvPr>
            <p:ph type="body"/>
          </p:nvPr>
        </p:nvSpPr>
        <p:spPr>
          <a:xfrm>
            <a:off x="914400" y="4343400"/>
            <a:ext cx="5028480" cy="4114080"/>
          </a:xfrm>
          <a:prstGeom prst="rect">
            <a:avLst/>
          </a:prstGeom>
        </p:spPr>
        <p:txBody>
          <a:bodyPr bIns="45000" lIns="90000" rIns="90000" tIns="45000"/>
          <a:p>
            <a:pPr>
              <a:lnSpc>
                <a:spcPct val="100000"/>
              </a:lnSpc>
            </a:pPr>
            <a:r>
              <a:rPr lang="en-US" sz="1200">
                <a:solidFill>
                  <a:srgbClr val="000000"/>
                </a:solidFill>
                <a:latin typeface="+mn-lt"/>
                <a:ea typeface="+mn-ea"/>
              </a:rPr>
              <a:t>Finally </a:t>
            </a:r>
            <a:r>
              <a:rPr b="1" lang="en-US" sz="1200">
                <a:solidFill>
                  <a:srgbClr val="000000"/>
                </a:solidFill>
                <a:latin typeface="+mn-lt"/>
                <a:ea typeface="+mn-ea"/>
              </a:rPr>
              <a:t>x</a:t>
            </a:r>
            <a:r>
              <a:rPr lang="en-US" sz="1200">
                <a:solidFill>
                  <a:srgbClr val="000000"/>
                </a:solidFill>
                <a:latin typeface="+mn-lt"/>
                <a:ea typeface="+mn-ea"/>
              </a:rPr>
              <a:t> the administrative costs of dealing with </a:t>
            </a:r>
            <a:r>
              <a:rPr b="1" lang="en-US" sz="1200">
                <a:solidFill>
                  <a:srgbClr val="000000"/>
                </a:solidFill>
                <a:latin typeface="+mn-lt"/>
                <a:ea typeface="+mn-ea"/>
              </a:rPr>
              <a:t>x</a:t>
            </a:r>
            <a:r>
              <a:rPr lang="en-US" sz="1200">
                <a:solidFill>
                  <a:srgbClr val="000000"/>
                </a:solidFill>
                <a:latin typeface="+mn-lt"/>
                <a:ea typeface="+mn-ea"/>
              </a:rPr>
              <a:t> hundreds of insurance companies and their plans</a:t>
            </a:r>
            <a:r>
              <a:rPr b="1" lang="en-US" sz="1200">
                <a:solidFill>
                  <a:srgbClr val="000000"/>
                </a:solidFill>
                <a:latin typeface="+mn-lt"/>
                <a:ea typeface="+mn-ea"/>
              </a:rPr>
              <a:t> x</a:t>
            </a:r>
            <a:r>
              <a:rPr lang="en-US" sz="1200">
                <a:solidFill>
                  <a:srgbClr val="000000"/>
                </a:solidFill>
                <a:latin typeface="+mn-lt"/>
                <a:ea typeface="+mn-ea"/>
              </a:rPr>
              <a:t> and all of the eligibilities and exclusions naturally</a:t>
            </a:r>
            <a:r>
              <a:rPr b="1" lang="en-US" sz="1200">
                <a:solidFill>
                  <a:srgbClr val="000000"/>
                </a:solidFill>
                <a:latin typeface="+mn-lt"/>
                <a:ea typeface="+mn-ea"/>
              </a:rPr>
              <a:t> x</a:t>
            </a:r>
            <a:r>
              <a:rPr lang="en-US" sz="1200">
                <a:solidFill>
                  <a:srgbClr val="000000"/>
                </a:solidFill>
                <a:latin typeface="+mn-lt"/>
                <a:ea typeface="+mn-ea"/>
              </a:rPr>
              <a:t> result in high administrative costs and will not go away </a:t>
            </a:r>
            <a:r>
              <a:rPr b="1" lang="en-US" sz="1200">
                <a:solidFill>
                  <a:srgbClr val="000000"/>
                </a:solidFill>
                <a:latin typeface="+mn-lt"/>
                <a:ea typeface="+mn-ea"/>
              </a:rPr>
              <a:t>x</a:t>
            </a:r>
            <a:r>
              <a:rPr lang="en-US" sz="1200">
                <a:solidFill>
                  <a:srgbClr val="000000"/>
                </a:solidFill>
                <a:latin typeface="+mn-lt"/>
                <a:ea typeface="+mn-ea"/>
              </a:rPr>
              <a:t> under the ACA and Cover Oregon. In </a:t>
            </a:r>
            <a:r>
              <a:rPr b="1" lang="en-US" sz="1200">
                <a:solidFill>
                  <a:srgbClr val="000000"/>
                </a:solidFill>
                <a:latin typeface="+mn-lt"/>
                <a:ea typeface="+mn-ea"/>
              </a:rPr>
              <a:t>x</a:t>
            </a:r>
            <a:r>
              <a:rPr lang="en-US" sz="1200">
                <a:solidFill>
                  <a:srgbClr val="000000"/>
                </a:solidFill>
                <a:latin typeface="+mn-lt"/>
                <a:ea typeface="+mn-ea"/>
              </a:rPr>
              <a:t> the US we have a 31% administrative overhead </a:t>
            </a:r>
            <a:r>
              <a:rPr b="1" lang="en-US" sz="1200">
                <a:solidFill>
                  <a:srgbClr val="000000"/>
                </a:solidFill>
                <a:latin typeface="+mn-lt"/>
                <a:ea typeface="+mn-ea"/>
              </a:rPr>
              <a:t>x</a:t>
            </a:r>
            <a:r>
              <a:rPr lang="en-US" sz="1200">
                <a:solidFill>
                  <a:srgbClr val="000000"/>
                </a:solidFill>
                <a:latin typeface="+mn-lt"/>
                <a:ea typeface="+mn-ea"/>
              </a:rPr>
              <a:t> including not just the usually</a:t>
            </a:r>
            <a:r>
              <a:rPr b="1" lang="en-US" sz="1200">
                <a:solidFill>
                  <a:srgbClr val="000000"/>
                </a:solidFill>
                <a:latin typeface="+mn-lt"/>
                <a:ea typeface="+mn-ea"/>
              </a:rPr>
              <a:t> </a:t>
            </a:r>
            <a:r>
              <a:rPr lang="en-US" sz="1200">
                <a:solidFill>
                  <a:srgbClr val="000000"/>
                </a:solidFill>
                <a:latin typeface="+mn-lt"/>
                <a:ea typeface="+mn-ea"/>
              </a:rPr>
              <a:t>quoted administrative costs </a:t>
            </a:r>
            <a:r>
              <a:rPr b="1" lang="en-US" sz="1200">
                <a:solidFill>
                  <a:srgbClr val="000000"/>
                </a:solidFill>
                <a:latin typeface="+mn-lt"/>
                <a:ea typeface="+mn-ea"/>
              </a:rPr>
              <a:t>x</a:t>
            </a:r>
            <a:r>
              <a:rPr lang="en-US" sz="1200">
                <a:solidFill>
                  <a:srgbClr val="000000"/>
                </a:solidFill>
                <a:latin typeface="+mn-lt"/>
                <a:ea typeface="+mn-ea"/>
              </a:rPr>
              <a:t> to insurance companies or governments, but also the costs of dealing with multiple insurances to employers, hospitals, nursing homes, practitioners, and home care agencies. </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15" name="PlaceHolder 1"/>
          <p:cNvSpPr>
            <a:spLocks noGrp="1"/>
          </p:cNvSpPr>
          <p:nvPr>
            <p:ph type="body"/>
          </p:nvPr>
        </p:nvSpPr>
        <p:spPr>
          <a:xfrm>
            <a:off x="0" y="0"/>
            <a:ext cx="11796480" cy="11796480"/>
          </a:xfrm>
          <a:prstGeom prst="rect">
            <a:avLst/>
          </a:prstGeom>
        </p:spPr>
        <p:txBody>
          <a:bodyPr bIns="45000" lIns="90000" rIns="90000" tIns="45000"/>
          <a:p>
            <a:r>
              <a:rPr lang="en-US" sz="1200">
                <a:solidFill>
                  <a:srgbClr val="000000"/>
                </a:solidFill>
                <a:latin typeface="+mn-lt"/>
                <a:ea typeface="+mn-ea"/>
              </a:rPr>
              <a:t>The ACA, Cover Oregon, and the CCOs will not relieve this chaos or prevent this eclipse.  Other countries have one half to a third of our administrative costs because they have a </a:t>
            </a:r>
            <a:r>
              <a:rPr b="1" lang="en-US" sz="1200">
                <a:solidFill>
                  <a:srgbClr val="000000"/>
                </a:solidFill>
                <a:latin typeface="+mn-lt"/>
                <a:ea typeface="+mn-ea"/>
              </a:rPr>
              <a:t>s</a:t>
            </a:r>
            <a:endParaRPr/>
          </a:p>
        </p:txBody>
      </p:sp>
      <p:sp>
        <p:nvSpPr>
          <p:cNvPr id="616" name="CustomShape 2"/>
          <p:cNvSpPr/>
          <p:nvPr/>
        </p:nvSpPr>
        <p:spPr>
          <a:xfrm>
            <a:off x="0" y="0"/>
            <a:ext cx="11796480" cy="11796480"/>
          </a:xfrm>
          <a:prstGeom prst="rect">
            <a:avLst/>
          </a:prstGeom>
        </p:spPr>
        <p:txBody>
          <a:bodyPr bIns="45000" lIns="90000" rIns="90000" tIns="45000"/>
          <a:p>
            <a:pPr>
              <a:lnSpc>
                <a:spcPct val="100000"/>
              </a:lnSpc>
            </a:pPr>
            <a:fld id="{B14111D1-6151-4151-81A1-B1F101F16121}" type="slidenum">
              <a:rPr lang="en-US">
                <a:solidFill>
                  <a:srgbClr val="000000"/>
                </a:solidFill>
                <a:latin typeface="Calibri"/>
                <a:ea typeface="+mn-ea"/>
              </a:rPr>
              <a:t>&lt;number&gt;</a:t>
            </a:fld>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17" name="PlaceHolder 1"/>
          <p:cNvSpPr>
            <a:spLocks noGrp="1"/>
          </p:cNvSpPr>
          <p:nvPr>
            <p:ph type="body"/>
          </p:nvPr>
        </p:nvSpPr>
        <p:spPr>
          <a:xfrm>
            <a:off x="0" y="0"/>
            <a:ext cx="11796480" cy="11796480"/>
          </a:xfrm>
          <a:prstGeom prst="rect">
            <a:avLst/>
          </a:prstGeom>
        </p:spPr>
        <p:txBody>
          <a:bodyPr bIns="45000" lIns="90000" rIns="90000" tIns="45000"/>
          <a:p>
            <a:endParaRPr/>
          </a:p>
        </p:txBody>
      </p:sp>
      <p:sp>
        <p:nvSpPr>
          <p:cNvPr id="618" name="CustomShape 2"/>
          <p:cNvSpPr/>
          <p:nvPr/>
        </p:nvSpPr>
        <p:spPr>
          <a:xfrm>
            <a:off x="0" y="0"/>
            <a:ext cx="11796480" cy="11796480"/>
          </a:xfrm>
          <a:prstGeom prst="rect">
            <a:avLst/>
          </a:prstGeom>
        </p:spPr>
        <p:txBody>
          <a:bodyPr bIns="45000" lIns="90000" rIns="90000" tIns="45000"/>
          <a:p>
            <a:pPr>
              <a:lnSpc>
                <a:spcPct val="100000"/>
              </a:lnSpc>
            </a:pPr>
            <a:fld id="{E1518191-81A1-4181-81E1-818121D10171}" type="slidenum">
              <a:rPr lang="en-US">
                <a:solidFill>
                  <a:srgbClr val="000000"/>
                </a:solidFill>
                <a:latin typeface="+mn-lt"/>
                <a:ea typeface="+mn-ea"/>
              </a:rPr>
              <a:t>&lt;number&gt;</a:t>
            </a:fld>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19" name="PlaceHolder 1"/>
          <p:cNvSpPr>
            <a:spLocks noGrp="1"/>
          </p:cNvSpPr>
          <p:nvPr>
            <p:ph type="body"/>
          </p:nvPr>
        </p:nvSpPr>
        <p:spPr>
          <a:xfrm>
            <a:off x="0" y="0"/>
            <a:ext cx="11796480" cy="11796480"/>
          </a:xfrm>
          <a:prstGeom prst="rect">
            <a:avLst/>
          </a:prstGeom>
        </p:spPr>
        <p:txBody>
          <a:bodyPr bIns="45000" lIns="90000" rIns="90000" tIns="45000"/>
          <a:p>
            <a:r>
              <a:rPr lang="en-US"/>
              <a:t>http://www.commonwealthfund.org/publications/fund-reports/2013/nov/international-profiles-of-health-care-systems</a:t>
            </a:r>
            <a:endParaRPr/>
          </a:p>
          <a:p>
            <a:r>
              <a:rPr lang="en-US"/>
              <a:t>US rate for insured and uninsured estimated on assumption that mortality rate for uninsured is 60% higher than for insured.</a:t>
            </a:r>
            <a:endParaRPr/>
          </a:p>
        </p:txBody>
      </p:sp>
      <p:sp>
        <p:nvSpPr>
          <p:cNvPr id="620" name="CustomShape 2"/>
          <p:cNvSpPr/>
          <p:nvPr/>
        </p:nvSpPr>
        <p:spPr>
          <a:xfrm>
            <a:off x="0" y="0"/>
            <a:ext cx="11796480" cy="11796480"/>
          </a:xfrm>
          <a:prstGeom prst="rect">
            <a:avLst/>
          </a:prstGeom>
        </p:spPr>
        <p:txBody>
          <a:bodyPr bIns="45000" lIns="90000" rIns="90000" tIns="45000"/>
          <a:p>
            <a:pPr>
              <a:lnSpc>
                <a:spcPct val="100000"/>
              </a:lnSpc>
            </a:pPr>
            <a:fld id="{51B101D1-9161-4171-A1F1-E151B1E1F131}" type="slidenum">
              <a:rPr lang="en-US">
                <a:solidFill>
                  <a:srgbClr val="000000"/>
                </a:solidFill>
                <a:latin typeface="Calibri"/>
                <a:ea typeface="+mn-ea"/>
              </a:rPr>
              <a:t>&lt;number&gt;</a:t>
            </a:fld>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21" name="PlaceHolder 1"/>
          <p:cNvSpPr>
            <a:spLocks noGrp="1"/>
          </p:cNvSpPr>
          <p:nvPr>
            <p:ph type="body"/>
          </p:nvPr>
        </p:nvSpPr>
        <p:spPr>
          <a:xfrm>
            <a:off x="0" y="0"/>
            <a:ext cx="11796480" cy="11796480"/>
          </a:xfrm>
          <a:prstGeom prst="rect">
            <a:avLst/>
          </a:prstGeom>
        </p:spPr>
        <p:txBody>
          <a:bodyPr bIns="45000" lIns="90000" rIns="90000" tIns="45000"/>
          <a:p>
            <a:endParaRPr/>
          </a:p>
        </p:txBody>
      </p:sp>
      <p:sp>
        <p:nvSpPr>
          <p:cNvPr id="622" name="CustomShape 2"/>
          <p:cNvSpPr/>
          <p:nvPr/>
        </p:nvSpPr>
        <p:spPr>
          <a:xfrm>
            <a:off x="0" y="0"/>
            <a:ext cx="11796480" cy="11796480"/>
          </a:xfrm>
          <a:prstGeom prst="rect">
            <a:avLst/>
          </a:prstGeom>
        </p:spPr>
        <p:txBody>
          <a:bodyPr bIns="45000" lIns="90000" rIns="90000" tIns="45000"/>
          <a:p>
            <a:pPr>
              <a:lnSpc>
                <a:spcPct val="100000"/>
              </a:lnSpc>
            </a:pPr>
            <a:fld id="{D1A1F161-C1E1-41C1-B121-A181C1210131}" type="slidenum">
              <a:rPr lang="en-US">
                <a:solidFill>
                  <a:srgbClr val="000000"/>
                </a:solidFill>
                <a:latin typeface="+mn-lt"/>
                <a:ea typeface="+mn-ea"/>
              </a:rPr>
              <a:t>&lt;number&gt;</a:t>
            </a:fld>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23" name="PlaceHolder 1"/>
          <p:cNvSpPr>
            <a:spLocks noGrp="1"/>
          </p:cNvSpPr>
          <p:nvPr>
            <p:ph type="body"/>
          </p:nvPr>
        </p:nvSpPr>
        <p:spPr>
          <a:xfrm>
            <a:off x="0" y="0"/>
            <a:ext cx="11796480" cy="11796480"/>
          </a:xfrm>
          <a:prstGeom prst="rect">
            <a:avLst/>
          </a:prstGeom>
        </p:spPr>
        <p:txBody>
          <a:bodyPr bIns="45000" lIns="90000" rIns="90000" tIns="45000"/>
          <a:p>
            <a:pPr>
              <a:lnSpc>
                <a:spcPct val="100000"/>
              </a:lnSpc>
            </a:pPr>
            <a:r>
              <a:rPr lang="en-US"/>
              <a:t>http://www.commonwealthfund.org/publications/fund-reports/2013/nov/international-profiles-of-health-care-systems</a:t>
            </a:r>
            <a:endParaRPr/>
          </a:p>
          <a:p>
            <a:pPr>
              <a:lnSpc>
                <a:spcPct val="100000"/>
              </a:lnSpc>
            </a:pPr>
            <a:endParaRPr/>
          </a:p>
        </p:txBody>
      </p:sp>
      <p:sp>
        <p:nvSpPr>
          <p:cNvPr id="624" name="CustomShape 2"/>
          <p:cNvSpPr/>
          <p:nvPr/>
        </p:nvSpPr>
        <p:spPr>
          <a:xfrm>
            <a:off x="0" y="0"/>
            <a:ext cx="11796480" cy="11796480"/>
          </a:xfrm>
          <a:prstGeom prst="rect">
            <a:avLst/>
          </a:prstGeom>
        </p:spPr>
        <p:txBody>
          <a:bodyPr bIns="45000" lIns="90000" rIns="90000" tIns="45000"/>
          <a:p>
            <a:pPr>
              <a:lnSpc>
                <a:spcPct val="100000"/>
              </a:lnSpc>
            </a:pPr>
            <a:fld id="{E1613121-6121-41B1-A121-5181E181C151}" type="slidenum">
              <a:rPr lang="en-US">
                <a:solidFill>
                  <a:srgbClr val="000000"/>
                </a:solidFill>
                <a:latin typeface="Calibri"/>
                <a:ea typeface="+mn-ea"/>
              </a:rPr>
              <a:t>&lt;number&gt;</a:t>
            </a:fld>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25" name="PlaceHolder 1"/>
          <p:cNvSpPr>
            <a:spLocks noGrp="1"/>
          </p:cNvSpPr>
          <p:nvPr>
            <p:ph type="body"/>
          </p:nvPr>
        </p:nvSpPr>
        <p:spPr>
          <a:xfrm>
            <a:off x="0" y="0"/>
            <a:ext cx="11796480" cy="11796480"/>
          </a:xfrm>
          <a:prstGeom prst="rect">
            <a:avLst/>
          </a:prstGeom>
        </p:spPr>
        <p:txBody>
          <a:bodyPr bIns="45000" lIns="90000" rIns="90000" tIns="45000"/>
          <a:p>
            <a:r>
              <a:rPr lang="en-US">
                <a:latin typeface="Arial"/>
              </a:rPr>
              <a:t>http://www.commonwealthfund.org/publications/fund-reports/2013/nov/international-profiles-of-health-care-systems</a:t>
            </a:r>
            <a:endParaRPr/>
          </a:p>
        </p:txBody>
      </p:sp>
      <p:sp>
        <p:nvSpPr>
          <p:cNvPr id="626" name="CustomShape 2"/>
          <p:cNvSpPr/>
          <p:nvPr/>
        </p:nvSpPr>
        <p:spPr>
          <a:xfrm>
            <a:off x="0" y="0"/>
            <a:ext cx="11796480" cy="11796480"/>
          </a:xfrm>
          <a:prstGeom prst="rect">
            <a:avLst/>
          </a:prstGeom>
        </p:spPr>
        <p:txBody>
          <a:bodyPr bIns="45000" lIns="90000" rIns="90000" tIns="45000"/>
          <a:p>
            <a:pPr>
              <a:lnSpc>
                <a:spcPct val="100000"/>
              </a:lnSpc>
            </a:pPr>
            <a:fld id="{B1C141F1-E1A1-4131-9151-A15151A171D1}" type="slidenum">
              <a:rPr lang="en-US" sz="1200">
                <a:solidFill>
                  <a:srgbClr val="000000"/>
                </a:solidFill>
                <a:latin typeface="Arial"/>
                <a:ea typeface="+mn-ea"/>
              </a:rPr>
              <a:t>&lt;number&gt;</a:t>
            </a:fld>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27" name="PlaceHolder 1"/>
          <p:cNvSpPr>
            <a:spLocks noGrp="1"/>
          </p:cNvSpPr>
          <p:nvPr>
            <p:ph type="body"/>
          </p:nvPr>
        </p:nvSpPr>
        <p:spPr>
          <a:xfrm>
            <a:off x="0" y="0"/>
            <a:ext cx="11796480" cy="11796480"/>
          </a:xfrm>
          <a:prstGeom prst="rect">
            <a:avLst/>
          </a:prstGeom>
        </p:spPr>
        <p:txBody>
          <a:bodyPr bIns="45000" lIns="90000" rIns="90000" tIns="45000"/>
          <a:p>
            <a:endParaRPr/>
          </a:p>
        </p:txBody>
      </p:sp>
      <p:sp>
        <p:nvSpPr>
          <p:cNvPr id="628" name="CustomShape 2"/>
          <p:cNvSpPr/>
          <p:nvPr/>
        </p:nvSpPr>
        <p:spPr>
          <a:xfrm>
            <a:off x="0" y="0"/>
            <a:ext cx="11796480" cy="11796480"/>
          </a:xfrm>
          <a:prstGeom prst="rect">
            <a:avLst/>
          </a:prstGeom>
        </p:spPr>
        <p:txBody>
          <a:bodyPr bIns="45000" lIns="90000" rIns="90000" tIns="45000"/>
          <a:p>
            <a:pPr>
              <a:lnSpc>
                <a:spcPct val="100000"/>
              </a:lnSpc>
            </a:pPr>
            <a:fld id="{41A1E171-71A1-4151-B121-916151F1B151}" type="slidenum">
              <a:rPr lang="en-US">
                <a:solidFill>
                  <a:srgbClr val="000000"/>
                </a:solidFill>
                <a:latin typeface="+mn-lt"/>
                <a:ea typeface="+mn-ea"/>
              </a:rPr>
              <a:t>&lt;number&gt;</a:t>
            </a:fld>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01" name="PlaceHolder 1"/>
          <p:cNvSpPr>
            <a:spLocks noGrp="1"/>
          </p:cNvSpPr>
          <p:nvPr>
            <p:ph type="body"/>
          </p:nvPr>
        </p:nvSpPr>
        <p:spPr>
          <a:xfrm>
            <a:off x="0" y="0"/>
            <a:ext cx="11796480" cy="11796480"/>
          </a:xfrm>
          <a:prstGeom prst="rect">
            <a:avLst/>
          </a:prstGeom>
        </p:spPr>
        <p:txBody>
          <a:bodyPr bIns="45000" lIns="90000" rIns="90000" tIns="45000"/>
          <a:p>
            <a:r>
              <a:rPr lang="en-US">
                <a:latin typeface="Arial"/>
              </a:rPr>
              <a:t>http://www.oecd.org/els/health-systems/oecdhealthdata2013-frequentlyrequesteddata.htm  November 2013 update</a:t>
            </a:r>
            <a:endParaRPr/>
          </a:p>
        </p:txBody>
      </p:sp>
      <p:sp>
        <p:nvSpPr>
          <p:cNvPr id="602" name="CustomShape 2"/>
          <p:cNvSpPr/>
          <p:nvPr/>
        </p:nvSpPr>
        <p:spPr>
          <a:xfrm>
            <a:off x="0" y="0"/>
            <a:ext cx="11796480" cy="11796480"/>
          </a:xfrm>
          <a:prstGeom prst="rect">
            <a:avLst/>
          </a:prstGeom>
        </p:spPr>
        <p:txBody>
          <a:bodyPr bIns="45000" lIns="90000" rIns="90000" tIns="45000"/>
          <a:p>
            <a:pPr>
              <a:lnSpc>
                <a:spcPct val="100000"/>
              </a:lnSpc>
            </a:pPr>
            <a:fld id="{71D18191-B141-4121-B1F1-413121212151}" type="slidenum">
              <a:rPr lang="en-US" sz="1200">
                <a:solidFill>
                  <a:srgbClr val="000000"/>
                </a:solidFill>
                <a:latin typeface="Arial"/>
                <a:ea typeface="+mn-ea"/>
              </a:rPr>
              <a:t>&lt;number&gt;</a:t>
            </a:fld>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03" name="PlaceHolder 1"/>
          <p:cNvSpPr>
            <a:spLocks noGrp="1"/>
          </p:cNvSpPr>
          <p:nvPr>
            <p:ph type="body"/>
          </p:nvPr>
        </p:nvSpPr>
        <p:spPr>
          <a:xfrm>
            <a:off x="0" y="0"/>
            <a:ext cx="11796480" cy="11796480"/>
          </a:xfrm>
          <a:prstGeom prst="rect">
            <a:avLst/>
          </a:prstGeom>
        </p:spPr>
        <p:txBody>
          <a:bodyPr bIns="45000" lIns="90000" rIns="90000" tIns="45000"/>
          <a:p>
            <a:pPr>
              <a:lnSpc>
                <a:spcPct val="100000"/>
              </a:lnSpc>
            </a:pPr>
            <a:r>
              <a:rPr lang="en-US">
                <a:latin typeface="Arial"/>
              </a:rPr>
              <a:t>Bureau of Labor Statistics, Occupational Employment Statistics, at bls.org.</a:t>
            </a:r>
            <a:endParaRPr/>
          </a:p>
          <a:p>
            <a:pPr>
              <a:lnSpc>
                <a:spcPct val="100000"/>
              </a:lnSpc>
            </a:pPr>
            <a:endParaRPr/>
          </a:p>
        </p:txBody>
      </p:sp>
      <p:sp>
        <p:nvSpPr>
          <p:cNvPr id="604" name="CustomShape 2"/>
          <p:cNvSpPr/>
          <p:nvPr/>
        </p:nvSpPr>
        <p:spPr>
          <a:xfrm>
            <a:off x="0" y="0"/>
            <a:ext cx="11796480" cy="11796480"/>
          </a:xfrm>
          <a:prstGeom prst="rect">
            <a:avLst/>
          </a:prstGeom>
        </p:spPr>
        <p:txBody>
          <a:bodyPr bIns="45000" lIns="90000" rIns="90000" tIns="45000"/>
          <a:p>
            <a:pPr>
              <a:lnSpc>
                <a:spcPct val="100000"/>
              </a:lnSpc>
            </a:pPr>
            <a:fld id="{31D1F111-8101-41A1-A171-11D1517141C1}" type="slidenum">
              <a:rPr lang="en-US" sz="1200">
                <a:solidFill>
                  <a:srgbClr val="000000"/>
                </a:solidFill>
                <a:latin typeface="Arial"/>
                <a:ea typeface="+mn-ea"/>
              </a:rPr>
              <a:t>&lt;number&gt;</a:t>
            </a:fld>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05" name="CustomShape 1"/>
          <p:cNvSpPr/>
          <p:nvPr/>
        </p:nvSpPr>
        <p:spPr>
          <a:xfrm>
            <a:off x="0" y="0"/>
            <a:ext cx="11796480" cy="11796480"/>
          </a:xfrm>
          <a:prstGeom prst="rect">
            <a:avLst/>
          </a:prstGeom>
        </p:spPr>
        <p:txBody>
          <a:bodyPr bIns="45000" lIns="90000" rIns="90000" tIns="45000"/>
          <a:p>
            <a:pPr>
              <a:lnSpc>
                <a:spcPct val="100000"/>
              </a:lnSpc>
            </a:pPr>
            <a:fld id="{F1812121-7151-41C1-A1A1-9141012131B1}" type="slidenum">
              <a:rPr lang="en-US">
                <a:solidFill>
                  <a:srgbClr val="000000"/>
                </a:solidFill>
                <a:latin typeface="Calibri"/>
                <a:ea typeface="+mn-ea"/>
              </a:rPr>
              <a:t>&lt;number&gt;</a:t>
            </a:fld>
            <a:endParaRPr/>
          </a:p>
        </p:txBody>
      </p:sp>
      <p:sp>
        <p:nvSpPr>
          <p:cNvPr id="606" name="PlaceHolder 2"/>
          <p:cNvSpPr>
            <a:spLocks noGrp="1"/>
          </p:cNvSpPr>
          <p:nvPr>
            <p:ph type="body"/>
          </p:nvPr>
        </p:nvSpPr>
        <p:spPr>
          <a:xfrm>
            <a:off x="914400" y="4343400"/>
            <a:ext cx="5028480" cy="4114080"/>
          </a:xfrm>
          <a:prstGeom prst="rect">
            <a:avLst/>
          </a:prstGeom>
        </p:spPr>
        <p:txBody>
          <a:bodyPr bIns="45000" lIns="90000" rIns="90000" tIns="45000"/>
          <a:p>
            <a:pPr>
              <a:lnSpc>
                <a:spcPct val="100000"/>
              </a:lnSpc>
            </a:pPr>
            <a:r>
              <a:rPr lang="en-US" sz="1200">
                <a:solidFill>
                  <a:srgbClr val="000000"/>
                </a:solidFill>
                <a:latin typeface="+mn-lt"/>
                <a:ea typeface="+mn-ea"/>
              </a:rPr>
              <a:t>Finally </a:t>
            </a:r>
            <a:r>
              <a:rPr b="1" lang="en-US" sz="1200">
                <a:solidFill>
                  <a:srgbClr val="000000"/>
                </a:solidFill>
                <a:latin typeface="+mn-lt"/>
                <a:ea typeface="+mn-ea"/>
              </a:rPr>
              <a:t>x</a:t>
            </a:r>
            <a:r>
              <a:rPr lang="en-US" sz="1200">
                <a:solidFill>
                  <a:srgbClr val="000000"/>
                </a:solidFill>
                <a:latin typeface="+mn-lt"/>
                <a:ea typeface="+mn-ea"/>
              </a:rPr>
              <a:t> the administrative costs of dealing with </a:t>
            </a:r>
            <a:r>
              <a:rPr b="1" lang="en-US" sz="1200">
                <a:solidFill>
                  <a:srgbClr val="000000"/>
                </a:solidFill>
                <a:latin typeface="+mn-lt"/>
                <a:ea typeface="+mn-ea"/>
              </a:rPr>
              <a:t>x</a:t>
            </a:r>
            <a:r>
              <a:rPr lang="en-US" sz="1200">
                <a:solidFill>
                  <a:srgbClr val="000000"/>
                </a:solidFill>
                <a:latin typeface="+mn-lt"/>
                <a:ea typeface="+mn-ea"/>
              </a:rPr>
              <a:t> hundreds of insurance companies and their plans</a:t>
            </a:r>
            <a:r>
              <a:rPr b="1" lang="en-US" sz="1200">
                <a:solidFill>
                  <a:srgbClr val="000000"/>
                </a:solidFill>
                <a:latin typeface="+mn-lt"/>
                <a:ea typeface="+mn-ea"/>
              </a:rPr>
              <a:t> x</a:t>
            </a:r>
            <a:r>
              <a:rPr lang="en-US" sz="1200">
                <a:solidFill>
                  <a:srgbClr val="000000"/>
                </a:solidFill>
                <a:latin typeface="+mn-lt"/>
                <a:ea typeface="+mn-ea"/>
              </a:rPr>
              <a:t> and all of the eligibilities and exclusions naturally</a:t>
            </a:r>
            <a:r>
              <a:rPr b="1" lang="en-US" sz="1200">
                <a:solidFill>
                  <a:srgbClr val="000000"/>
                </a:solidFill>
                <a:latin typeface="+mn-lt"/>
                <a:ea typeface="+mn-ea"/>
              </a:rPr>
              <a:t> x</a:t>
            </a:r>
            <a:r>
              <a:rPr lang="en-US" sz="1200">
                <a:solidFill>
                  <a:srgbClr val="000000"/>
                </a:solidFill>
                <a:latin typeface="+mn-lt"/>
                <a:ea typeface="+mn-ea"/>
              </a:rPr>
              <a:t> result in high administrative costs and will not go away </a:t>
            </a:r>
            <a:r>
              <a:rPr b="1" lang="en-US" sz="1200">
                <a:solidFill>
                  <a:srgbClr val="000000"/>
                </a:solidFill>
                <a:latin typeface="+mn-lt"/>
                <a:ea typeface="+mn-ea"/>
              </a:rPr>
              <a:t>x</a:t>
            </a:r>
            <a:r>
              <a:rPr lang="en-US" sz="1200">
                <a:solidFill>
                  <a:srgbClr val="000000"/>
                </a:solidFill>
                <a:latin typeface="+mn-lt"/>
                <a:ea typeface="+mn-ea"/>
              </a:rPr>
              <a:t> under the ACA and Cover Oregon. In </a:t>
            </a:r>
            <a:r>
              <a:rPr b="1" lang="en-US" sz="1200">
                <a:solidFill>
                  <a:srgbClr val="000000"/>
                </a:solidFill>
                <a:latin typeface="+mn-lt"/>
                <a:ea typeface="+mn-ea"/>
              </a:rPr>
              <a:t>x</a:t>
            </a:r>
            <a:r>
              <a:rPr lang="en-US" sz="1200">
                <a:solidFill>
                  <a:srgbClr val="000000"/>
                </a:solidFill>
                <a:latin typeface="+mn-lt"/>
                <a:ea typeface="+mn-ea"/>
              </a:rPr>
              <a:t> the US we have a 31% administrative overhead </a:t>
            </a:r>
            <a:r>
              <a:rPr b="1" lang="en-US" sz="1200">
                <a:solidFill>
                  <a:srgbClr val="000000"/>
                </a:solidFill>
                <a:latin typeface="+mn-lt"/>
                <a:ea typeface="+mn-ea"/>
              </a:rPr>
              <a:t>x</a:t>
            </a:r>
            <a:r>
              <a:rPr lang="en-US" sz="1200">
                <a:solidFill>
                  <a:srgbClr val="000000"/>
                </a:solidFill>
                <a:latin typeface="+mn-lt"/>
                <a:ea typeface="+mn-ea"/>
              </a:rPr>
              <a:t> including not just the usually</a:t>
            </a:r>
            <a:r>
              <a:rPr b="1" lang="en-US" sz="1200">
                <a:solidFill>
                  <a:srgbClr val="000000"/>
                </a:solidFill>
                <a:latin typeface="+mn-lt"/>
                <a:ea typeface="+mn-ea"/>
              </a:rPr>
              <a:t> </a:t>
            </a:r>
            <a:r>
              <a:rPr lang="en-US" sz="1200">
                <a:solidFill>
                  <a:srgbClr val="000000"/>
                </a:solidFill>
                <a:latin typeface="+mn-lt"/>
                <a:ea typeface="+mn-ea"/>
              </a:rPr>
              <a:t>quoted administrative costs </a:t>
            </a:r>
            <a:r>
              <a:rPr b="1" lang="en-US" sz="1200">
                <a:solidFill>
                  <a:srgbClr val="000000"/>
                </a:solidFill>
                <a:latin typeface="+mn-lt"/>
                <a:ea typeface="+mn-ea"/>
              </a:rPr>
              <a:t>x</a:t>
            </a:r>
            <a:r>
              <a:rPr lang="en-US" sz="1200">
                <a:solidFill>
                  <a:srgbClr val="000000"/>
                </a:solidFill>
                <a:latin typeface="+mn-lt"/>
                <a:ea typeface="+mn-ea"/>
              </a:rPr>
              <a:t> to insurance companies or governments, but also the costs of dealing with multiple insurances to employers, hospitals, nursing homes, practitioners, and home care agencies. </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2"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43"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34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48"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349"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35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351" name="PlaceHolder 1"/>
          <p:cNvSpPr>
            <a:spLocks noGrp="1"/>
          </p:cNvSpPr>
          <p:nvPr>
            <p:ph type="subTitle"/>
          </p:nvPr>
        </p:nvSpPr>
        <p:spPr>
          <a:xfrm>
            <a:off x="457200" y="273600"/>
            <a:ext cx="8229240" cy="5307840"/>
          </a:xfrm>
          <a:prstGeom prst="rect">
            <a:avLst/>
          </a:prstGeom>
        </p:spPr>
        <p:txBody>
          <a:bodyPr anchor="ctr" bIns="0" lIns="0" rIns="0" tIns="0" wrap="none"/>
          <a:p>
            <a:pPr algn="ctr"/>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53"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354"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355"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35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57"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358"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359"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61"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362"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363"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6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65"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366"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6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68"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369"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370"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371"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7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73"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374"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5"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46"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47"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48"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0"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51"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4"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6"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8"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69"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71" name="PlaceHolder 1"/>
          <p:cNvSpPr>
            <a:spLocks noGrp="1"/>
          </p:cNvSpPr>
          <p:nvPr>
            <p:ph type="subTitle"/>
          </p:nvPr>
        </p:nvSpPr>
        <p:spPr>
          <a:xfrm>
            <a:off x="457200" y="273600"/>
            <a:ext cx="8229240" cy="530784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3"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74"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75"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1"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7"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78"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79"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1"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82"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83"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5"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86"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8"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89"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90"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91"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3"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94"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8"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0"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2"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23"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3"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25" name="PlaceHolder 1"/>
          <p:cNvSpPr>
            <a:spLocks noGrp="1"/>
          </p:cNvSpPr>
          <p:nvPr>
            <p:ph type="subTitle"/>
          </p:nvPr>
        </p:nvSpPr>
        <p:spPr>
          <a:xfrm>
            <a:off x="457200" y="273600"/>
            <a:ext cx="8229240" cy="530784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7"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28"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129"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1"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32"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33"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5"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36"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37"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9"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140"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2"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43"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44"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145"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7"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48"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61"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63"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5"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26"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65"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66"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68" name="PlaceHolder 1"/>
          <p:cNvSpPr>
            <a:spLocks noGrp="1"/>
          </p:cNvSpPr>
          <p:nvPr>
            <p:ph type="subTitle"/>
          </p:nvPr>
        </p:nvSpPr>
        <p:spPr>
          <a:xfrm>
            <a:off x="457200" y="273600"/>
            <a:ext cx="8229240" cy="5307840"/>
          </a:xfrm>
          <a:prstGeom prst="rect">
            <a:avLst/>
          </a:prstGeom>
        </p:spPr>
        <p:txBody>
          <a:bodyPr anchor="ctr" bIns="0" lIns="0" rIns="0" tIns="0" wrap="none"/>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70"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71"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172"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74"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75"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76"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78"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79"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80"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82"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183"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85"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86"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87"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188"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90"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91"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95"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97"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99"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200"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457200" y="273600"/>
            <a:ext cx="8229240" cy="5307840"/>
          </a:xfrm>
          <a:prstGeom prst="rect">
            <a:avLst/>
          </a:prstGeom>
        </p:spPr>
        <p:txBody>
          <a:bodyPr anchor="ctr" bIns="0" lIns="0" rIns="0" tIns="0" wrap="none"/>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04"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05"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206"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08"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209"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10"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12"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13"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14"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16"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217"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19"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20"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21"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222"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8" name="PlaceHolder 1"/>
          <p:cNvSpPr>
            <a:spLocks noGrp="1"/>
          </p:cNvSpPr>
          <p:nvPr>
            <p:ph type="subTitle"/>
          </p:nvPr>
        </p:nvSpPr>
        <p:spPr>
          <a:xfrm>
            <a:off x="457200" y="273600"/>
            <a:ext cx="8229240" cy="5307840"/>
          </a:xfrm>
          <a:prstGeom prst="rect">
            <a:avLst/>
          </a:prstGeom>
        </p:spPr>
        <p:txBody>
          <a:bodyPr anchor="ctr" bIns="0" lIns="0" rIns="0" tIns="0" wrap="none"/>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24"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25"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29"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31"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33"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234"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3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36" name="PlaceHolder 1"/>
          <p:cNvSpPr>
            <a:spLocks noGrp="1"/>
          </p:cNvSpPr>
          <p:nvPr>
            <p:ph type="subTitle"/>
          </p:nvPr>
        </p:nvSpPr>
        <p:spPr>
          <a:xfrm>
            <a:off x="457200" y="273600"/>
            <a:ext cx="8229240" cy="5307840"/>
          </a:xfrm>
          <a:prstGeom prst="rect">
            <a:avLst/>
          </a:prstGeom>
        </p:spPr>
        <p:txBody>
          <a:bodyPr anchor="ctr" bIns="0" lIns="0" rIns="0" tIns="0" wrap="none"/>
          <a:p>
            <a:pPr algn="ctr"/>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38"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39"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240"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42"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243"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44"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46"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47"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48"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0"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31"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32"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50"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251"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53"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54"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55"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256"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58"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59"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6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63"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65"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67"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268"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6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70" name="PlaceHolder 1"/>
          <p:cNvSpPr>
            <a:spLocks noGrp="1"/>
          </p:cNvSpPr>
          <p:nvPr>
            <p:ph type="subTitle"/>
          </p:nvPr>
        </p:nvSpPr>
        <p:spPr>
          <a:xfrm>
            <a:off x="457200" y="273600"/>
            <a:ext cx="8229240" cy="5307840"/>
          </a:xfrm>
          <a:prstGeom prst="rect">
            <a:avLst/>
          </a:prstGeom>
        </p:spPr>
        <p:txBody>
          <a:bodyPr anchor="ctr" bIns="0" lIns="0" rIns="0" tIns="0" wrap="none"/>
          <a:p>
            <a:pPr algn="ctr"/>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72"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73"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274"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4"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35"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36"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76"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277"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78"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80"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81"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82"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84"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285"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87"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88"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89"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290"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92"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93"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9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99"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01"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30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03"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304"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30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8"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39"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40"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306" name="PlaceHolder 1"/>
          <p:cNvSpPr>
            <a:spLocks noGrp="1"/>
          </p:cNvSpPr>
          <p:nvPr>
            <p:ph type="subTitle"/>
          </p:nvPr>
        </p:nvSpPr>
        <p:spPr>
          <a:xfrm>
            <a:off x="457200" y="273600"/>
            <a:ext cx="8229240" cy="5307840"/>
          </a:xfrm>
          <a:prstGeom prst="rect">
            <a:avLst/>
          </a:prstGeom>
        </p:spPr>
        <p:txBody>
          <a:bodyPr anchor="ctr" bIns="0" lIns="0" rIns="0" tIns="0" wrap="none"/>
          <a:p>
            <a:pPr algn="ctr"/>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08"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309"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310"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31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12"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313"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314"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16"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317"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318"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20"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321"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2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23"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324"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325"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326"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28"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329"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34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44"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46"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png"/><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76b6f2"/>
        </a:solidFill>
      </p:bgPr>
    </p:bg>
    <p:spTree>
      <p:nvGrpSpPr>
        <p:cNvPr id="1" name=""/>
        <p:cNvGrpSpPr/>
        <p:nvPr/>
      </p:nvGrpSpPr>
      <p:grpSpPr>
        <a:xfrm>
          <a:off x="0" y="0"/>
          <a:ext cx="0" cy="0"/>
          <a:chOff x="0" y="0"/>
          <a:chExt cx="0" cy="0"/>
        </a:xfrm>
      </p:grpSpPr>
      <p:sp>
        <p:nvSpPr>
          <p:cNvPr id="0" name="CustomShape 1"/>
          <p:cNvSpPr/>
          <p:nvPr/>
        </p:nvSpPr>
        <p:spPr>
          <a:xfrm>
            <a:off x="0" y="6705720"/>
            <a:ext cx="9143280" cy="151560"/>
          </a:xfrm>
          <a:prstGeom prst="rect">
            <a:avLst/>
          </a:prstGeom>
          <a:solidFill>
            <a:srgbClr val="ffffff"/>
          </a:solidFill>
        </p:spPr>
      </p:sp>
      <p:sp>
        <p:nvSpPr>
          <p:cNvPr id="1" name="CustomShape 2"/>
          <p:cNvSpPr/>
          <p:nvPr/>
        </p:nvSpPr>
        <p:spPr>
          <a:xfrm>
            <a:off x="0" y="0"/>
            <a:ext cx="9143280" cy="1392480"/>
          </a:xfrm>
          <a:prstGeom prst="rect">
            <a:avLst/>
          </a:prstGeom>
          <a:solidFill>
            <a:srgbClr val="ffffff"/>
          </a:solidFill>
        </p:spPr>
      </p:sp>
      <p:sp>
        <p:nvSpPr>
          <p:cNvPr id="2" name="CustomShape 3"/>
          <p:cNvSpPr/>
          <p:nvPr/>
        </p:nvSpPr>
        <p:spPr>
          <a:xfrm>
            <a:off x="0" y="0"/>
            <a:ext cx="151560" cy="6857280"/>
          </a:xfrm>
          <a:prstGeom prst="rect">
            <a:avLst/>
          </a:prstGeom>
          <a:solidFill>
            <a:srgbClr val="ffffff"/>
          </a:solidFill>
        </p:spPr>
      </p:sp>
      <p:sp>
        <p:nvSpPr>
          <p:cNvPr id="3" name="CustomShape 4"/>
          <p:cNvSpPr/>
          <p:nvPr/>
        </p:nvSpPr>
        <p:spPr>
          <a:xfrm>
            <a:off x="8991720" y="0"/>
            <a:ext cx="151560" cy="6857280"/>
          </a:xfrm>
          <a:prstGeom prst="rect">
            <a:avLst/>
          </a:prstGeom>
          <a:solidFill>
            <a:srgbClr val="ffffff"/>
          </a:solidFill>
        </p:spPr>
      </p:sp>
      <p:sp>
        <p:nvSpPr>
          <p:cNvPr id="4" name="CustomShape 5"/>
          <p:cNvSpPr/>
          <p:nvPr/>
        </p:nvSpPr>
        <p:spPr>
          <a:xfrm>
            <a:off x="149400" y="6388560"/>
            <a:ext cx="8832240" cy="308880"/>
          </a:xfrm>
          <a:prstGeom prst="rect">
            <a:avLst/>
          </a:prstGeom>
          <a:solidFill>
            <a:srgbClr val="fa8716"/>
          </a:solidFill>
        </p:spPr>
      </p:sp>
      <p:sp>
        <p:nvSpPr>
          <p:cNvPr id="5" name="CustomShape 6"/>
          <p:cNvSpPr/>
          <p:nvPr/>
        </p:nvSpPr>
        <p:spPr>
          <a:xfrm>
            <a:off x="152280" y="155520"/>
            <a:ext cx="8832240" cy="6546240"/>
          </a:xfrm>
          <a:prstGeom prst="rect">
            <a:avLst/>
          </a:prstGeom>
          <a:ln w="9360">
            <a:solidFill>
              <a:srgbClr val="dc7713"/>
            </a:solidFill>
            <a:miter/>
          </a:ln>
        </p:spPr>
      </p:sp>
      <p:sp>
        <p:nvSpPr>
          <p:cNvPr id="6" name="Line 7"/>
          <p:cNvSpPr/>
          <p:nvPr/>
        </p:nvSpPr>
        <p:spPr>
          <a:xfrm>
            <a:off x="152280" y="1276560"/>
            <a:ext cx="8832960" cy="0"/>
          </a:xfrm>
          <a:prstGeom prst="line">
            <a:avLst/>
          </a:prstGeom>
          <a:ln cap="rnd" w="9360">
            <a:solidFill>
              <a:srgbClr val="dc7713"/>
            </a:solidFill>
            <a:custDash>
              <a:ds d="3675000000" sp="1225000000"/>
            </a:custDash>
            <a:round/>
          </a:ln>
        </p:spPr>
      </p:sp>
      <p:sp>
        <p:nvSpPr>
          <p:cNvPr id="7" name="CustomShape 8"/>
          <p:cNvSpPr/>
          <p:nvPr/>
        </p:nvSpPr>
        <p:spPr>
          <a:xfrm>
            <a:off x="4267080" y="956160"/>
            <a:ext cx="608760" cy="608760"/>
          </a:xfrm>
          <a:prstGeom prst="rect">
            <a:avLst/>
          </a:prstGeom>
          <a:solidFill>
            <a:srgbClr val="ffffff"/>
          </a:solidFill>
        </p:spPr>
      </p:sp>
      <p:sp>
        <p:nvSpPr>
          <p:cNvPr id="8" name="CustomShape 9"/>
          <p:cNvSpPr/>
          <p:nvPr/>
        </p:nvSpPr>
        <p:spPr>
          <a:xfrm>
            <a:off x="4361760" y="1050480"/>
            <a:ext cx="419760" cy="419760"/>
          </a:xfrm>
          <a:prstGeom prst="rect">
            <a:avLst/>
          </a:prstGeom>
          <a:solidFill>
            <a:srgbClr val="ffffff"/>
          </a:solidFill>
          <a:ln w="50760">
            <a:solidFill>
              <a:srgbClr val="dc7713"/>
            </a:solidFill>
            <a:round/>
          </a:ln>
        </p:spPr>
      </p:sp>
      <p:sp>
        <p:nvSpPr>
          <p:cNvPr id="9" name="CustomShape 10"/>
          <p:cNvSpPr/>
          <p:nvPr/>
        </p:nvSpPr>
        <p:spPr>
          <a:xfrm>
            <a:off x="0" y="6705720"/>
            <a:ext cx="9143280" cy="151560"/>
          </a:xfrm>
          <a:prstGeom prst="rect">
            <a:avLst/>
          </a:prstGeom>
          <a:solidFill>
            <a:srgbClr val="ffffff"/>
          </a:solidFill>
        </p:spPr>
      </p:sp>
      <p:sp>
        <p:nvSpPr>
          <p:cNvPr id="10" name="CustomShape 11"/>
          <p:cNvSpPr/>
          <p:nvPr/>
        </p:nvSpPr>
        <p:spPr>
          <a:xfrm>
            <a:off x="8991720" y="2880"/>
            <a:ext cx="151560" cy="6857280"/>
          </a:xfrm>
          <a:prstGeom prst="rect">
            <a:avLst/>
          </a:prstGeom>
          <a:solidFill>
            <a:srgbClr val="ffffff"/>
          </a:solidFill>
        </p:spPr>
      </p:sp>
      <p:sp>
        <p:nvSpPr>
          <p:cNvPr id="11" name="CustomShape 12"/>
          <p:cNvSpPr/>
          <p:nvPr/>
        </p:nvSpPr>
        <p:spPr>
          <a:xfrm>
            <a:off x="0" y="0"/>
            <a:ext cx="151560" cy="6857280"/>
          </a:xfrm>
          <a:prstGeom prst="rect">
            <a:avLst/>
          </a:prstGeom>
          <a:solidFill>
            <a:srgbClr val="ffffff"/>
          </a:solidFill>
        </p:spPr>
      </p:sp>
      <p:sp>
        <p:nvSpPr>
          <p:cNvPr id="12" name="CustomShape 13"/>
          <p:cNvSpPr/>
          <p:nvPr/>
        </p:nvSpPr>
        <p:spPr>
          <a:xfrm>
            <a:off x="0" y="0"/>
            <a:ext cx="9143280" cy="2513880"/>
          </a:xfrm>
          <a:prstGeom prst="rect">
            <a:avLst/>
          </a:prstGeom>
          <a:solidFill>
            <a:srgbClr val="ffffff"/>
          </a:solidFill>
        </p:spPr>
      </p:sp>
      <p:sp>
        <p:nvSpPr>
          <p:cNvPr id="13" name="CustomShape 14"/>
          <p:cNvSpPr/>
          <p:nvPr/>
        </p:nvSpPr>
        <p:spPr>
          <a:xfrm>
            <a:off x="146160" y="6391800"/>
            <a:ext cx="8832240" cy="308880"/>
          </a:xfrm>
          <a:prstGeom prst="rect">
            <a:avLst/>
          </a:prstGeom>
          <a:solidFill>
            <a:srgbClr val="fa8716"/>
          </a:solidFill>
        </p:spPr>
      </p:sp>
      <p:sp>
        <p:nvSpPr>
          <p:cNvPr id="14" name="Line 15"/>
          <p:cNvSpPr/>
          <p:nvPr/>
        </p:nvSpPr>
        <p:spPr>
          <a:xfrm>
            <a:off x="155160" y="2419920"/>
            <a:ext cx="8833320" cy="0"/>
          </a:xfrm>
          <a:prstGeom prst="line">
            <a:avLst/>
          </a:prstGeom>
          <a:ln cap="rnd" w="11520">
            <a:solidFill>
              <a:srgbClr val="dc7713"/>
            </a:solidFill>
            <a:custDash>
              <a:ds d="3675000000" sp="1225000000"/>
            </a:custDash>
            <a:round/>
          </a:ln>
        </p:spPr>
      </p:sp>
      <p:sp>
        <p:nvSpPr>
          <p:cNvPr id="15" name="CustomShape 16"/>
          <p:cNvSpPr/>
          <p:nvPr/>
        </p:nvSpPr>
        <p:spPr>
          <a:xfrm>
            <a:off x="152280" y="152280"/>
            <a:ext cx="8832240" cy="6546240"/>
          </a:xfrm>
          <a:prstGeom prst="rect">
            <a:avLst/>
          </a:prstGeom>
          <a:ln w="9360">
            <a:solidFill>
              <a:srgbClr val="dc7713"/>
            </a:solidFill>
            <a:miter/>
          </a:ln>
        </p:spPr>
      </p:sp>
      <p:sp>
        <p:nvSpPr>
          <p:cNvPr id="16" name="CustomShape 17"/>
          <p:cNvSpPr/>
          <p:nvPr/>
        </p:nvSpPr>
        <p:spPr>
          <a:xfrm>
            <a:off x="4267080" y="2115360"/>
            <a:ext cx="608760" cy="608760"/>
          </a:xfrm>
          <a:prstGeom prst="rect">
            <a:avLst/>
          </a:prstGeom>
          <a:solidFill>
            <a:srgbClr val="ffffff"/>
          </a:solidFill>
        </p:spPr>
      </p:sp>
      <p:sp>
        <p:nvSpPr>
          <p:cNvPr id="17" name="CustomShape 18"/>
          <p:cNvSpPr/>
          <p:nvPr/>
        </p:nvSpPr>
        <p:spPr>
          <a:xfrm>
            <a:off x="4361760" y="2209680"/>
            <a:ext cx="419760" cy="419760"/>
          </a:xfrm>
          <a:prstGeom prst="rect">
            <a:avLst/>
          </a:prstGeom>
          <a:solidFill>
            <a:srgbClr val="ffffff"/>
          </a:solidFill>
          <a:ln w="50760">
            <a:solidFill>
              <a:srgbClr val="dc7713"/>
            </a:solidFill>
            <a:round/>
          </a:ln>
        </p:spPr>
      </p:sp>
      <p:sp>
        <p:nvSpPr>
          <p:cNvPr id="18" name="PlaceHolder 19"/>
          <p:cNvSpPr>
            <a:spLocks noGrp="1"/>
          </p:cNvSpPr>
          <p:nvPr>
            <p:ph type="title"/>
          </p:nvPr>
        </p:nvSpPr>
        <p:spPr>
          <a:xfrm>
            <a:off x="722160" y="533520"/>
            <a:ext cx="7771680" cy="1523520"/>
          </a:xfrm>
          <a:prstGeom prst="rect">
            <a:avLst/>
          </a:prstGeom>
        </p:spPr>
        <p:txBody>
          <a:bodyPr anchor="ctr" bIns="0" lIns="0" rIns="0" tIns="0" wrap="none"/>
          <a:p>
            <a:r>
              <a:rPr lang="en-US"/>
              <a:t>Click to edit the title text format</a:t>
            </a:r>
            <a:endParaRPr/>
          </a:p>
        </p:txBody>
      </p:sp>
      <p:sp>
        <p:nvSpPr>
          <p:cNvPr id="19" name="PlaceHolder 20"/>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76b6f2"/>
        </a:solidFill>
      </p:bgPr>
    </p:bg>
    <p:spTree>
      <p:nvGrpSpPr>
        <p:cNvPr id="1" name=""/>
        <p:cNvGrpSpPr/>
        <p:nvPr/>
      </p:nvGrpSpPr>
      <p:grpSpPr>
        <a:xfrm>
          <a:off x="0" y="0"/>
          <a:ext cx="0" cy="0"/>
          <a:chOff x="0" y="0"/>
          <a:chExt cx="0" cy="0"/>
        </a:xfrm>
      </p:grpSpPr>
      <p:sp>
        <p:nvSpPr>
          <p:cNvPr id="52" name="CustomShape 1"/>
          <p:cNvSpPr/>
          <p:nvPr/>
        </p:nvSpPr>
        <p:spPr>
          <a:xfrm>
            <a:off x="0" y="6705720"/>
            <a:ext cx="9143280" cy="151560"/>
          </a:xfrm>
          <a:prstGeom prst="rect">
            <a:avLst/>
          </a:prstGeom>
          <a:solidFill>
            <a:srgbClr val="ffffff"/>
          </a:solidFill>
        </p:spPr>
      </p:sp>
      <p:sp>
        <p:nvSpPr>
          <p:cNvPr id="53" name="CustomShape 2"/>
          <p:cNvSpPr/>
          <p:nvPr/>
        </p:nvSpPr>
        <p:spPr>
          <a:xfrm>
            <a:off x="0" y="0"/>
            <a:ext cx="9143280" cy="1392480"/>
          </a:xfrm>
          <a:prstGeom prst="rect">
            <a:avLst/>
          </a:prstGeom>
          <a:solidFill>
            <a:srgbClr val="ffffff"/>
          </a:solidFill>
        </p:spPr>
      </p:sp>
      <p:sp>
        <p:nvSpPr>
          <p:cNvPr id="54" name="CustomShape 3"/>
          <p:cNvSpPr/>
          <p:nvPr/>
        </p:nvSpPr>
        <p:spPr>
          <a:xfrm>
            <a:off x="0" y="0"/>
            <a:ext cx="151560" cy="6857280"/>
          </a:xfrm>
          <a:prstGeom prst="rect">
            <a:avLst/>
          </a:prstGeom>
          <a:solidFill>
            <a:srgbClr val="ffffff"/>
          </a:solidFill>
        </p:spPr>
      </p:sp>
      <p:sp>
        <p:nvSpPr>
          <p:cNvPr id="55" name="CustomShape 4"/>
          <p:cNvSpPr/>
          <p:nvPr/>
        </p:nvSpPr>
        <p:spPr>
          <a:xfrm>
            <a:off x="8991720" y="0"/>
            <a:ext cx="151560" cy="6857280"/>
          </a:xfrm>
          <a:prstGeom prst="rect">
            <a:avLst/>
          </a:prstGeom>
          <a:solidFill>
            <a:srgbClr val="ffffff"/>
          </a:solidFill>
        </p:spPr>
      </p:sp>
      <p:sp>
        <p:nvSpPr>
          <p:cNvPr id="56" name="CustomShape 5"/>
          <p:cNvSpPr/>
          <p:nvPr/>
        </p:nvSpPr>
        <p:spPr>
          <a:xfrm>
            <a:off x="149400" y="6388560"/>
            <a:ext cx="8832240" cy="308880"/>
          </a:xfrm>
          <a:prstGeom prst="rect">
            <a:avLst/>
          </a:prstGeom>
          <a:solidFill>
            <a:srgbClr val="fa8716"/>
          </a:solidFill>
        </p:spPr>
      </p:sp>
      <p:sp>
        <p:nvSpPr>
          <p:cNvPr id="57" name="CustomShape 6"/>
          <p:cNvSpPr/>
          <p:nvPr/>
        </p:nvSpPr>
        <p:spPr>
          <a:xfrm>
            <a:off x="152280" y="155520"/>
            <a:ext cx="8832240" cy="6546240"/>
          </a:xfrm>
          <a:prstGeom prst="rect">
            <a:avLst/>
          </a:prstGeom>
          <a:ln w="9360">
            <a:solidFill>
              <a:srgbClr val="dc7713"/>
            </a:solidFill>
            <a:miter/>
          </a:ln>
        </p:spPr>
      </p:sp>
      <p:sp>
        <p:nvSpPr>
          <p:cNvPr id="58" name="Line 7"/>
          <p:cNvSpPr/>
          <p:nvPr/>
        </p:nvSpPr>
        <p:spPr>
          <a:xfrm>
            <a:off x="152280" y="1276560"/>
            <a:ext cx="8832960" cy="0"/>
          </a:xfrm>
          <a:prstGeom prst="line">
            <a:avLst/>
          </a:prstGeom>
          <a:ln cap="rnd" w="9360">
            <a:solidFill>
              <a:srgbClr val="dc7713"/>
            </a:solidFill>
            <a:custDash>
              <a:ds d="3675000000" sp="1225000000"/>
            </a:custDash>
            <a:round/>
          </a:ln>
        </p:spPr>
      </p:sp>
      <p:sp>
        <p:nvSpPr>
          <p:cNvPr id="59" name="CustomShape 8"/>
          <p:cNvSpPr/>
          <p:nvPr/>
        </p:nvSpPr>
        <p:spPr>
          <a:xfrm>
            <a:off x="4267080" y="956160"/>
            <a:ext cx="608760" cy="608760"/>
          </a:xfrm>
          <a:prstGeom prst="rect">
            <a:avLst/>
          </a:prstGeom>
          <a:solidFill>
            <a:srgbClr val="ffffff"/>
          </a:solidFill>
        </p:spPr>
      </p:sp>
      <p:sp>
        <p:nvSpPr>
          <p:cNvPr id="60" name="CustomShape 9"/>
          <p:cNvSpPr/>
          <p:nvPr/>
        </p:nvSpPr>
        <p:spPr>
          <a:xfrm>
            <a:off x="4361760" y="1050480"/>
            <a:ext cx="419760" cy="419760"/>
          </a:xfrm>
          <a:prstGeom prst="rect">
            <a:avLst/>
          </a:prstGeom>
          <a:solidFill>
            <a:srgbClr val="ffffff"/>
          </a:solidFill>
          <a:ln w="50760">
            <a:solidFill>
              <a:srgbClr val="dc7713"/>
            </a:solidFill>
            <a:round/>
          </a:ln>
        </p:spPr>
      </p:sp>
      <p:sp>
        <p:nvSpPr>
          <p:cNvPr id="61" name="PlaceHolder 10"/>
          <p:cNvSpPr>
            <a:spLocks noGrp="1"/>
          </p:cNvSpPr>
          <p:nvPr>
            <p:ph type="title"/>
          </p:nvPr>
        </p:nvSpPr>
        <p:spPr>
          <a:xfrm>
            <a:off x="457200" y="273600"/>
            <a:ext cx="8229240" cy="1144800"/>
          </a:xfrm>
          <a:prstGeom prst="rect">
            <a:avLst/>
          </a:prstGeom>
        </p:spPr>
        <p:txBody>
          <a:bodyPr anchor="ctr" bIns="0" lIns="0" rIns="0" tIns="0" wrap="none"/>
          <a:p>
            <a:pPr algn="ctr"/>
            <a:r>
              <a:rPr lang="en-US"/>
              <a:t>Click to edit the title text format</a:t>
            </a:r>
            <a:endParaRPr/>
          </a:p>
        </p:txBody>
      </p:sp>
      <p:sp>
        <p:nvSpPr>
          <p:cNvPr id="62" name="PlaceHolder 11"/>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95" name="CustomShape 1"/>
          <p:cNvSpPr/>
          <p:nvPr/>
        </p:nvSpPr>
        <p:spPr>
          <a:xfrm>
            <a:off x="0" y="6705720"/>
            <a:ext cx="9143280" cy="151560"/>
          </a:xfrm>
          <a:prstGeom prst="rect">
            <a:avLst/>
          </a:prstGeom>
          <a:solidFill>
            <a:srgbClr val="ffffff"/>
          </a:solidFill>
        </p:spPr>
      </p:sp>
      <p:sp>
        <p:nvSpPr>
          <p:cNvPr id="96" name="CustomShape 2"/>
          <p:cNvSpPr/>
          <p:nvPr/>
        </p:nvSpPr>
        <p:spPr>
          <a:xfrm>
            <a:off x="0" y="0"/>
            <a:ext cx="9143280" cy="1392480"/>
          </a:xfrm>
          <a:prstGeom prst="rect">
            <a:avLst/>
          </a:prstGeom>
          <a:solidFill>
            <a:srgbClr val="ffffff"/>
          </a:solidFill>
        </p:spPr>
      </p:sp>
      <p:sp>
        <p:nvSpPr>
          <p:cNvPr id="97" name="CustomShape 3"/>
          <p:cNvSpPr/>
          <p:nvPr/>
        </p:nvSpPr>
        <p:spPr>
          <a:xfrm>
            <a:off x="0" y="0"/>
            <a:ext cx="151560" cy="6857280"/>
          </a:xfrm>
          <a:prstGeom prst="rect">
            <a:avLst/>
          </a:prstGeom>
          <a:solidFill>
            <a:srgbClr val="ffffff"/>
          </a:solidFill>
        </p:spPr>
      </p:sp>
      <p:sp>
        <p:nvSpPr>
          <p:cNvPr id="98" name="CustomShape 4"/>
          <p:cNvSpPr/>
          <p:nvPr/>
        </p:nvSpPr>
        <p:spPr>
          <a:xfrm>
            <a:off x="8991720" y="0"/>
            <a:ext cx="151560" cy="6857280"/>
          </a:xfrm>
          <a:prstGeom prst="rect">
            <a:avLst/>
          </a:prstGeom>
          <a:solidFill>
            <a:srgbClr val="ffffff"/>
          </a:solidFill>
        </p:spPr>
      </p:sp>
      <p:sp>
        <p:nvSpPr>
          <p:cNvPr id="99" name="CustomShape 5"/>
          <p:cNvSpPr/>
          <p:nvPr/>
        </p:nvSpPr>
        <p:spPr>
          <a:xfrm>
            <a:off x="149400" y="6388560"/>
            <a:ext cx="8832240" cy="308880"/>
          </a:xfrm>
          <a:prstGeom prst="rect">
            <a:avLst/>
          </a:prstGeom>
          <a:solidFill>
            <a:srgbClr val="fa8716"/>
          </a:solidFill>
        </p:spPr>
      </p:sp>
      <p:sp>
        <p:nvSpPr>
          <p:cNvPr id="100" name="CustomShape 6"/>
          <p:cNvSpPr/>
          <p:nvPr/>
        </p:nvSpPr>
        <p:spPr>
          <a:xfrm>
            <a:off x="152280" y="155520"/>
            <a:ext cx="8832240" cy="6546240"/>
          </a:xfrm>
          <a:prstGeom prst="rect">
            <a:avLst/>
          </a:prstGeom>
          <a:ln w="9360">
            <a:solidFill>
              <a:srgbClr val="dc7713"/>
            </a:solidFill>
            <a:miter/>
          </a:ln>
        </p:spPr>
      </p:sp>
      <p:sp>
        <p:nvSpPr>
          <p:cNvPr id="101" name="Line 7"/>
          <p:cNvSpPr/>
          <p:nvPr/>
        </p:nvSpPr>
        <p:spPr>
          <a:xfrm>
            <a:off x="152280" y="1276560"/>
            <a:ext cx="8832960" cy="0"/>
          </a:xfrm>
          <a:prstGeom prst="line">
            <a:avLst/>
          </a:prstGeom>
          <a:ln cap="rnd" w="9360">
            <a:solidFill>
              <a:srgbClr val="dc7713"/>
            </a:solidFill>
            <a:custDash>
              <a:ds d="3675000000" sp="1225000000"/>
            </a:custDash>
            <a:round/>
          </a:ln>
        </p:spPr>
      </p:sp>
      <p:sp>
        <p:nvSpPr>
          <p:cNvPr id="102" name="CustomShape 8"/>
          <p:cNvSpPr/>
          <p:nvPr/>
        </p:nvSpPr>
        <p:spPr>
          <a:xfrm>
            <a:off x="4267080" y="956160"/>
            <a:ext cx="608760" cy="608760"/>
          </a:xfrm>
          <a:prstGeom prst="rect">
            <a:avLst/>
          </a:prstGeom>
          <a:solidFill>
            <a:srgbClr val="ffffff"/>
          </a:solidFill>
        </p:spPr>
      </p:sp>
      <p:sp>
        <p:nvSpPr>
          <p:cNvPr id="103" name="CustomShape 9"/>
          <p:cNvSpPr/>
          <p:nvPr/>
        </p:nvSpPr>
        <p:spPr>
          <a:xfrm>
            <a:off x="4361760" y="1050480"/>
            <a:ext cx="419760" cy="419760"/>
          </a:xfrm>
          <a:prstGeom prst="rect">
            <a:avLst/>
          </a:prstGeom>
          <a:solidFill>
            <a:srgbClr val="ffffff"/>
          </a:solidFill>
          <a:ln w="50760">
            <a:solidFill>
              <a:srgbClr val="dc7713"/>
            </a:solidFill>
            <a:round/>
          </a:ln>
        </p:spPr>
      </p:sp>
      <p:sp>
        <p:nvSpPr>
          <p:cNvPr id="104" name="CustomShape 10"/>
          <p:cNvSpPr/>
          <p:nvPr/>
        </p:nvSpPr>
        <p:spPr>
          <a:xfrm>
            <a:off x="0" y="0"/>
            <a:ext cx="151560" cy="6857280"/>
          </a:xfrm>
          <a:prstGeom prst="rect">
            <a:avLst/>
          </a:prstGeom>
          <a:solidFill>
            <a:srgbClr val="ffffff"/>
          </a:solidFill>
        </p:spPr>
      </p:sp>
      <p:sp>
        <p:nvSpPr>
          <p:cNvPr id="105" name="CustomShape 11"/>
          <p:cNvSpPr/>
          <p:nvPr/>
        </p:nvSpPr>
        <p:spPr>
          <a:xfrm>
            <a:off x="0" y="6705720"/>
            <a:ext cx="9143280" cy="151560"/>
          </a:xfrm>
          <a:prstGeom prst="rect">
            <a:avLst/>
          </a:prstGeom>
          <a:solidFill>
            <a:srgbClr val="ffffff"/>
          </a:solidFill>
        </p:spPr>
      </p:sp>
      <p:sp>
        <p:nvSpPr>
          <p:cNvPr id="106" name="CustomShape 12"/>
          <p:cNvSpPr/>
          <p:nvPr/>
        </p:nvSpPr>
        <p:spPr>
          <a:xfrm>
            <a:off x="0" y="0"/>
            <a:ext cx="9143280" cy="151560"/>
          </a:xfrm>
          <a:prstGeom prst="rect">
            <a:avLst/>
          </a:prstGeom>
          <a:solidFill>
            <a:srgbClr val="ffffff"/>
          </a:solidFill>
        </p:spPr>
      </p:sp>
      <p:sp>
        <p:nvSpPr>
          <p:cNvPr id="107" name="CustomShape 13"/>
          <p:cNvSpPr/>
          <p:nvPr/>
        </p:nvSpPr>
        <p:spPr>
          <a:xfrm>
            <a:off x="8991720" y="19080"/>
            <a:ext cx="151560" cy="6857280"/>
          </a:xfrm>
          <a:prstGeom prst="rect">
            <a:avLst/>
          </a:prstGeom>
          <a:solidFill>
            <a:srgbClr val="ffffff"/>
          </a:solidFill>
        </p:spPr>
      </p:sp>
      <p:sp>
        <p:nvSpPr>
          <p:cNvPr id="108" name="CustomShape 14"/>
          <p:cNvSpPr/>
          <p:nvPr/>
        </p:nvSpPr>
        <p:spPr>
          <a:xfrm>
            <a:off x="152280" y="2286000"/>
            <a:ext cx="8832240" cy="304200"/>
          </a:xfrm>
          <a:prstGeom prst="rect">
            <a:avLst/>
          </a:prstGeom>
          <a:solidFill>
            <a:srgbClr val="ffffff"/>
          </a:solidFill>
        </p:spPr>
      </p:sp>
      <p:sp>
        <p:nvSpPr>
          <p:cNvPr id="109" name="CustomShape 15"/>
          <p:cNvSpPr/>
          <p:nvPr/>
        </p:nvSpPr>
        <p:spPr>
          <a:xfrm>
            <a:off x="155520" y="142200"/>
            <a:ext cx="8832240" cy="2139120"/>
          </a:xfrm>
          <a:prstGeom prst="rect">
            <a:avLst/>
          </a:prstGeom>
          <a:solidFill>
            <a:srgbClr val="fbc01e"/>
          </a:solidFill>
        </p:spPr>
      </p:sp>
      <p:sp>
        <p:nvSpPr>
          <p:cNvPr id="110" name="CustomShape 16"/>
          <p:cNvSpPr/>
          <p:nvPr/>
        </p:nvSpPr>
        <p:spPr>
          <a:xfrm>
            <a:off x="146160" y="6391800"/>
            <a:ext cx="8832240" cy="308880"/>
          </a:xfrm>
          <a:prstGeom prst="rect">
            <a:avLst/>
          </a:prstGeom>
          <a:solidFill>
            <a:srgbClr val="fa8716"/>
          </a:solidFill>
        </p:spPr>
      </p:sp>
      <p:sp>
        <p:nvSpPr>
          <p:cNvPr id="111" name="CustomShape 17"/>
          <p:cNvSpPr/>
          <p:nvPr/>
        </p:nvSpPr>
        <p:spPr>
          <a:xfrm>
            <a:off x="152280" y="152280"/>
            <a:ext cx="8832240" cy="6546240"/>
          </a:xfrm>
          <a:prstGeom prst="rect">
            <a:avLst/>
          </a:prstGeom>
          <a:ln w="9360">
            <a:solidFill>
              <a:srgbClr val="dc7713"/>
            </a:solidFill>
            <a:miter/>
          </a:ln>
        </p:spPr>
      </p:sp>
      <p:sp>
        <p:nvSpPr>
          <p:cNvPr id="112" name="Line 18"/>
          <p:cNvSpPr/>
          <p:nvPr/>
        </p:nvSpPr>
        <p:spPr>
          <a:xfrm>
            <a:off x="152280" y="2438280"/>
            <a:ext cx="8832960" cy="0"/>
          </a:xfrm>
          <a:prstGeom prst="line">
            <a:avLst/>
          </a:prstGeom>
          <a:ln cap="rnd" w="11520">
            <a:solidFill>
              <a:srgbClr val="dc7713"/>
            </a:solidFill>
            <a:custDash>
              <a:ds d="3675000000" sp="1225000000"/>
            </a:custDash>
            <a:round/>
          </a:ln>
        </p:spPr>
      </p:sp>
      <p:sp>
        <p:nvSpPr>
          <p:cNvPr id="113" name="CustomShape 19"/>
          <p:cNvSpPr/>
          <p:nvPr/>
        </p:nvSpPr>
        <p:spPr>
          <a:xfrm>
            <a:off x="4267080" y="2115360"/>
            <a:ext cx="608760" cy="608760"/>
          </a:xfrm>
          <a:prstGeom prst="rect">
            <a:avLst/>
          </a:prstGeom>
          <a:solidFill>
            <a:srgbClr val="ffffff"/>
          </a:solidFill>
        </p:spPr>
      </p:sp>
      <p:sp>
        <p:nvSpPr>
          <p:cNvPr id="114" name="CustomShape 20"/>
          <p:cNvSpPr/>
          <p:nvPr/>
        </p:nvSpPr>
        <p:spPr>
          <a:xfrm>
            <a:off x="4361760" y="2209680"/>
            <a:ext cx="419760" cy="419760"/>
          </a:xfrm>
          <a:prstGeom prst="rect">
            <a:avLst/>
          </a:prstGeom>
          <a:solidFill>
            <a:srgbClr val="ffffff"/>
          </a:solidFill>
          <a:ln w="50760">
            <a:solidFill>
              <a:srgbClr val="dc7713"/>
            </a:solidFill>
            <a:round/>
          </a:ln>
        </p:spPr>
      </p:sp>
      <p:sp>
        <p:nvSpPr>
          <p:cNvPr id="115" name="PlaceHolder 21"/>
          <p:cNvSpPr>
            <a:spLocks noGrp="1"/>
          </p:cNvSpPr>
          <p:nvPr>
            <p:ph type="title"/>
          </p:nvPr>
        </p:nvSpPr>
        <p:spPr>
          <a:xfrm>
            <a:off x="457200" y="273600"/>
            <a:ext cx="8229240" cy="1144800"/>
          </a:xfrm>
          <a:prstGeom prst="rect">
            <a:avLst/>
          </a:prstGeom>
        </p:spPr>
        <p:txBody>
          <a:bodyPr anchor="ctr" bIns="0" lIns="0" rIns="0" tIns="0" wrap="none"/>
          <a:p>
            <a:pPr algn="ctr"/>
            <a:r>
              <a:rPr lang="en-US"/>
              <a:t>Click to edit the title text format</a:t>
            </a:r>
            <a:endParaRPr/>
          </a:p>
        </p:txBody>
      </p:sp>
      <p:sp>
        <p:nvSpPr>
          <p:cNvPr id="116" name="PlaceHolder 22"/>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49" name="CustomShape 1"/>
          <p:cNvSpPr/>
          <p:nvPr/>
        </p:nvSpPr>
        <p:spPr>
          <a:xfrm>
            <a:off x="0" y="6705720"/>
            <a:ext cx="9143280" cy="151560"/>
          </a:xfrm>
          <a:prstGeom prst="rect">
            <a:avLst/>
          </a:prstGeom>
          <a:solidFill>
            <a:srgbClr val="ffffff"/>
          </a:solidFill>
        </p:spPr>
      </p:sp>
      <p:sp>
        <p:nvSpPr>
          <p:cNvPr id="150" name="CustomShape 2"/>
          <p:cNvSpPr/>
          <p:nvPr/>
        </p:nvSpPr>
        <p:spPr>
          <a:xfrm>
            <a:off x="0" y="0"/>
            <a:ext cx="9143280" cy="1392480"/>
          </a:xfrm>
          <a:prstGeom prst="rect">
            <a:avLst/>
          </a:prstGeom>
          <a:solidFill>
            <a:srgbClr val="ffffff"/>
          </a:solidFill>
        </p:spPr>
      </p:sp>
      <p:sp>
        <p:nvSpPr>
          <p:cNvPr id="151" name="CustomShape 3"/>
          <p:cNvSpPr/>
          <p:nvPr/>
        </p:nvSpPr>
        <p:spPr>
          <a:xfrm>
            <a:off x="0" y="0"/>
            <a:ext cx="151560" cy="6857280"/>
          </a:xfrm>
          <a:prstGeom prst="rect">
            <a:avLst/>
          </a:prstGeom>
          <a:solidFill>
            <a:srgbClr val="ffffff"/>
          </a:solidFill>
        </p:spPr>
      </p:sp>
      <p:sp>
        <p:nvSpPr>
          <p:cNvPr id="152" name="CustomShape 4"/>
          <p:cNvSpPr/>
          <p:nvPr/>
        </p:nvSpPr>
        <p:spPr>
          <a:xfrm>
            <a:off x="8991720" y="0"/>
            <a:ext cx="151560" cy="6857280"/>
          </a:xfrm>
          <a:prstGeom prst="rect">
            <a:avLst/>
          </a:prstGeom>
          <a:solidFill>
            <a:srgbClr val="ffffff"/>
          </a:solidFill>
        </p:spPr>
      </p:sp>
      <p:sp>
        <p:nvSpPr>
          <p:cNvPr id="153" name="CustomShape 5"/>
          <p:cNvSpPr/>
          <p:nvPr/>
        </p:nvSpPr>
        <p:spPr>
          <a:xfrm>
            <a:off x="149400" y="6388560"/>
            <a:ext cx="8832240" cy="308880"/>
          </a:xfrm>
          <a:prstGeom prst="rect">
            <a:avLst/>
          </a:prstGeom>
          <a:solidFill>
            <a:srgbClr val="fa8716"/>
          </a:solidFill>
        </p:spPr>
      </p:sp>
      <p:sp>
        <p:nvSpPr>
          <p:cNvPr id="154" name="CustomShape 6"/>
          <p:cNvSpPr/>
          <p:nvPr/>
        </p:nvSpPr>
        <p:spPr>
          <a:xfrm>
            <a:off x="152280" y="155520"/>
            <a:ext cx="8832240" cy="6546240"/>
          </a:xfrm>
          <a:prstGeom prst="rect">
            <a:avLst/>
          </a:prstGeom>
          <a:ln w="9360">
            <a:solidFill>
              <a:srgbClr val="dc7713"/>
            </a:solidFill>
            <a:miter/>
          </a:ln>
        </p:spPr>
      </p:sp>
      <p:sp>
        <p:nvSpPr>
          <p:cNvPr id="155" name="Line 7"/>
          <p:cNvSpPr/>
          <p:nvPr/>
        </p:nvSpPr>
        <p:spPr>
          <a:xfrm>
            <a:off x="152280" y="1276560"/>
            <a:ext cx="8832960" cy="0"/>
          </a:xfrm>
          <a:prstGeom prst="line">
            <a:avLst/>
          </a:prstGeom>
          <a:ln cap="rnd" w="9360">
            <a:solidFill>
              <a:srgbClr val="dc7713"/>
            </a:solidFill>
            <a:custDash>
              <a:ds d="3675000000" sp="1225000000"/>
            </a:custDash>
            <a:round/>
          </a:ln>
        </p:spPr>
      </p:sp>
      <p:sp>
        <p:nvSpPr>
          <p:cNvPr id="156" name="CustomShape 8"/>
          <p:cNvSpPr/>
          <p:nvPr/>
        </p:nvSpPr>
        <p:spPr>
          <a:xfrm>
            <a:off x="4267080" y="956160"/>
            <a:ext cx="608760" cy="608760"/>
          </a:xfrm>
          <a:prstGeom prst="rect">
            <a:avLst/>
          </a:prstGeom>
          <a:solidFill>
            <a:srgbClr val="ffffff"/>
          </a:solidFill>
        </p:spPr>
      </p:sp>
      <p:sp>
        <p:nvSpPr>
          <p:cNvPr id="157" name="CustomShape 9"/>
          <p:cNvSpPr/>
          <p:nvPr/>
        </p:nvSpPr>
        <p:spPr>
          <a:xfrm>
            <a:off x="4361760" y="1050480"/>
            <a:ext cx="419760" cy="419760"/>
          </a:xfrm>
          <a:prstGeom prst="rect">
            <a:avLst/>
          </a:prstGeom>
          <a:solidFill>
            <a:srgbClr val="ffffff"/>
          </a:solidFill>
          <a:ln w="50760">
            <a:solidFill>
              <a:srgbClr val="dc7713"/>
            </a:solidFill>
            <a:round/>
          </a:ln>
        </p:spPr>
      </p:sp>
      <p:sp>
        <p:nvSpPr>
          <p:cNvPr id="158" name="PlaceHolder 10"/>
          <p:cNvSpPr>
            <a:spLocks noGrp="1"/>
          </p:cNvSpPr>
          <p:nvPr>
            <p:ph type="title"/>
          </p:nvPr>
        </p:nvSpPr>
        <p:spPr>
          <a:xfrm>
            <a:off x="722160" y="533520"/>
            <a:ext cx="7771680" cy="1523520"/>
          </a:xfrm>
          <a:prstGeom prst="rect">
            <a:avLst/>
          </a:prstGeom>
        </p:spPr>
        <p:txBody>
          <a:bodyPr anchor="ctr" bIns="0" lIns="0" rIns="0" tIns="0" wrap="none"/>
          <a:p>
            <a:r>
              <a:rPr lang="en-US"/>
              <a:t>Click to edit the title text format</a:t>
            </a:r>
            <a:endParaRPr/>
          </a:p>
        </p:txBody>
      </p:sp>
      <p:sp>
        <p:nvSpPr>
          <p:cNvPr id="159" name="PlaceHolder 11"/>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2" name="PlaceHolder 1"/>
          <p:cNvSpPr>
            <a:spLocks noGrp="1"/>
          </p:cNvSpPr>
          <p:nvPr>
            <p:ph type="title"/>
          </p:nvPr>
        </p:nvSpPr>
        <p:spPr>
          <a:xfrm>
            <a:off x="722160" y="533520"/>
            <a:ext cx="7771680" cy="1523520"/>
          </a:xfrm>
          <a:prstGeom prst="rect">
            <a:avLst/>
          </a:prstGeom>
        </p:spPr>
        <p:txBody>
          <a:bodyPr anchor="ctr" bIns="0" lIns="0" rIns="0" tIns="0" wrap="none"/>
          <a:p>
            <a:r>
              <a:rPr lang="en-US"/>
              <a:t>Click to edit the title text format</a:t>
            </a:r>
            <a:endParaRPr/>
          </a:p>
        </p:txBody>
      </p:sp>
      <p:sp>
        <p:nvSpPr>
          <p:cNvPr id="193" name="PlaceHolder 2"/>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6" name="PlaceHolder 1"/>
          <p:cNvSpPr>
            <a:spLocks noGrp="1"/>
          </p:cNvSpPr>
          <p:nvPr>
            <p:ph type="title"/>
          </p:nvPr>
        </p:nvSpPr>
        <p:spPr>
          <a:xfrm>
            <a:off x="457200" y="273600"/>
            <a:ext cx="8229240" cy="1144800"/>
          </a:xfrm>
          <a:prstGeom prst="rect">
            <a:avLst/>
          </a:prstGeom>
        </p:spPr>
        <p:txBody>
          <a:bodyPr anchor="ctr" bIns="0" lIns="0" rIns="0" tIns="0" wrap="none"/>
          <a:p>
            <a:pPr algn="ctr"/>
            <a:r>
              <a:rPr lang="en-US"/>
              <a:t>Click to edit the title text format</a:t>
            </a:r>
            <a:endParaRPr/>
          </a:p>
        </p:txBody>
      </p:sp>
      <p:sp>
        <p:nvSpPr>
          <p:cNvPr id="227" name="PlaceHolder 2"/>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0" name="PlaceHolder 1"/>
          <p:cNvSpPr>
            <a:spLocks noGrp="1"/>
          </p:cNvSpPr>
          <p:nvPr>
            <p:ph type="title"/>
          </p:nvPr>
        </p:nvSpPr>
        <p:spPr>
          <a:xfrm>
            <a:off x="457200" y="273600"/>
            <a:ext cx="8229240" cy="1144800"/>
          </a:xfrm>
          <a:prstGeom prst="rect">
            <a:avLst/>
          </a:prstGeom>
        </p:spPr>
        <p:txBody>
          <a:bodyPr anchor="ctr" bIns="0" lIns="0" rIns="0" tIns="0" wrap="none"/>
          <a:p>
            <a:pPr algn="ctr"/>
            <a:r>
              <a:rPr lang="en-US"/>
              <a:t>Click to edit the title text format</a:t>
            </a:r>
            <a:endParaRPr/>
          </a:p>
        </p:txBody>
      </p:sp>
      <p:sp>
        <p:nvSpPr>
          <p:cNvPr id="261" name="PlaceHolder 2"/>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4" name="CustomShape 1"/>
          <p:cNvSpPr/>
          <p:nvPr/>
        </p:nvSpPr>
        <p:spPr>
          <a:xfrm>
            <a:off x="-720" y="6000120"/>
            <a:ext cx="9143280" cy="857160"/>
          </a:xfrm>
          <a:prstGeom prst="rect">
            <a:avLst/>
          </a:prstGeom>
          <a:gradFill>
            <a:gsLst>
              <a:gs pos="0">
                <a:srgbClr val="003300"/>
              </a:gs>
              <a:gs pos="50000">
                <a:srgbClr val="01a290"/>
              </a:gs>
              <a:gs pos="100000">
                <a:srgbClr val="003300"/>
              </a:gs>
            </a:gsLst>
            <a:lin ang="0"/>
          </a:gradFill>
        </p:spPr>
      </p:sp>
      <p:pic>
        <p:nvPicPr>
          <p:cNvPr descr="" id="295" name="Picture 5"/>
          <p:cNvPicPr/>
          <p:nvPr/>
        </p:nvPicPr>
        <p:blipFill>
          <a:blip r:embed="rId2"/>
          <a:stretch>
            <a:fillRect/>
          </a:stretch>
        </p:blipFill>
        <p:spPr>
          <a:xfrm>
            <a:off x="5300640" y="6023520"/>
            <a:ext cx="3842640" cy="833760"/>
          </a:xfrm>
          <a:prstGeom prst="rect">
            <a:avLst/>
          </a:prstGeom>
        </p:spPr>
      </p:pic>
      <p:sp>
        <p:nvSpPr>
          <p:cNvPr id="296" name="PlaceHolder 2"/>
          <p:cNvSpPr>
            <a:spLocks noGrp="1"/>
          </p:cNvSpPr>
          <p:nvPr>
            <p:ph type="title"/>
          </p:nvPr>
        </p:nvSpPr>
        <p:spPr>
          <a:xfrm>
            <a:off x="722160" y="533520"/>
            <a:ext cx="7771680" cy="1523520"/>
          </a:xfrm>
          <a:prstGeom prst="rect">
            <a:avLst/>
          </a:prstGeom>
        </p:spPr>
        <p:txBody>
          <a:bodyPr anchor="ctr" bIns="0" lIns="0" rIns="0" tIns="0" wrap="none"/>
          <a:p>
            <a:r>
              <a:rPr lang="en-US"/>
              <a:t>Click to edit the title text format</a:t>
            </a:r>
            <a:endParaRPr/>
          </a:p>
        </p:txBody>
      </p:sp>
      <p:sp>
        <p:nvSpPr>
          <p:cNvPr id="297" name="PlaceHolder 3"/>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p:cSld>
    <p:bg>
      <p:bgPr>
        <a:solidFill>
          <a:srgbClr val="76b6f2"/>
        </a:solidFill>
      </p:bgPr>
    </p:bg>
    <p:spTree>
      <p:nvGrpSpPr>
        <p:cNvPr id="1" name=""/>
        <p:cNvGrpSpPr/>
        <p:nvPr/>
      </p:nvGrpSpPr>
      <p:grpSpPr>
        <a:xfrm>
          <a:off x="0" y="0"/>
          <a:ext cx="0" cy="0"/>
          <a:chOff x="0" y="0"/>
          <a:chExt cx="0" cy="0"/>
        </a:xfrm>
      </p:grpSpPr>
      <p:sp>
        <p:nvSpPr>
          <p:cNvPr id="330" name="CustomShape 1"/>
          <p:cNvSpPr/>
          <p:nvPr/>
        </p:nvSpPr>
        <p:spPr>
          <a:xfrm>
            <a:off x="0" y="6705720"/>
            <a:ext cx="9143280" cy="151560"/>
          </a:xfrm>
          <a:prstGeom prst="rect">
            <a:avLst/>
          </a:prstGeom>
          <a:solidFill>
            <a:srgbClr val="ffffff"/>
          </a:solidFill>
        </p:spPr>
      </p:sp>
      <p:sp>
        <p:nvSpPr>
          <p:cNvPr id="331" name="CustomShape 2"/>
          <p:cNvSpPr/>
          <p:nvPr/>
        </p:nvSpPr>
        <p:spPr>
          <a:xfrm>
            <a:off x="0" y="0"/>
            <a:ext cx="9143280" cy="1392480"/>
          </a:xfrm>
          <a:prstGeom prst="rect">
            <a:avLst/>
          </a:prstGeom>
          <a:solidFill>
            <a:srgbClr val="ffffff"/>
          </a:solidFill>
        </p:spPr>
      </p:sp>
      <p:sp>
        <p:nvSpPr>
          <p:cNvPr id="332" name="CustomShape 3"/>
          <p:cNvSpPr/>
          <p:nvPr/>
        </p:nvSpPr>
        <p:spPr>
          <a:xfrm>
            <a:off x="0" y="0"/>
            <a:ext cx="151560" cy="6857280"/>
          </a:xfrm>
          <a:prstGeom prst="rect">
            <a:avLst/>
          </a:prstGeom>
          <a:solidFill>
            <a:srgbClr val="ffffff"/>
          </a:solidFill>
        </p:spPr>
      </p:sp>
      <p:sp>
        <p:nvSpPr>
          <p:cNvPr id="333" name="CustomShape 4"/>
          <p:cNvSpPr/>
          <p:nvPr/>
        </p:nvSpPr>
        <p:spPr>
          <a:xfrm>
            <a:off x="8991720" y="0"/>
            <a:ext cx="151560" cy="6857280"/>
          </a:xfrm>
          <a:prstGeom prst="rect">
            <a:avLst/>
          </a:prstGeom>
          <a:solidFill>
            <a:srgbClr val="ffffff"/>
          </a:solidFill>
        </p:spPr>
      </p:sp>
      <p:sp>
        <p:nvSpPr>
          <p:cNvPr id="334" name="CustomShape 5"/>
          <p:cNvSpPr/>
          <p:nvPr/>
        </p:nvSpPr>
        <p:spPr>
          <a:xfrm>
            <a:off x="149400" y="6388560"/>
            <a:ext cx="8832240" cy="308880"/>
          </a:xfrm>
          <a:prstGeom prst="rect">
            <a:avLst/>
          </a:prstGeom>
          <a:solidFill>
            <a:srgbClr val="fa8716"/>
          </a:solidFill>
        </p:spPr>
      </p:sp>
      <p:sp>
        <p:nvSpPr>
          <p:cNvPr id="335" name="CustomShape 6"/>
          <p:cNvSpPr/>
          <p:nvPr/>
        </p:nvSpPr>
        <p:spPr>
          <a:xfrm>
            <a:off x="152280" y="155520"/>
            <a:ext cx="8832240" cy="6546240"/>
          </a:xfrm>
          <a:prstGeom prst="rect">
            <a:avLst/>
          </a:prstGeom>
          <a:ln w="9360">
            <a:solidFill>
              <a:srgbClr val="dc7713"/>
            </a:solidFill>
            <a:miter/>
          </a:ln>
        </p:spPr>
      </p:sp>
      <p:sp>
        <p:nvSpPr>
          <p:cNvPr id="336" name="Line 7"/>
          <p:cNvSpPr/>
          <p:nvPr/>
        </p:nvSpPr>
        <p:spPr>
          <a:xfrm>
            <a:off x="152280" y="1276560"/>
            <a:ext cx="8832960" cy="0"/>
          </a:xfrm>
          <a:prstGeom prst="line">
            <a:avLst/>
          </a:prstGeom>
          <a:ln cap="rnd" w="9360">
            <a:solidFill>
              <a:srgbClr val="dc7713"/>
            </a:solidFill>
            <a:custDash>
              <a:ds d="3675000000" sp="1225000000"/>
            </a:custDash>
            <a:round/>
          </a:ln>
        </p:spPr>
      </p:sp>
      <p:sp>
        <p:nvSpPr>
          <p:cNvPr id="337" name="CustomShape 8"/>
          <p:cNvSpPr/>
          <p:nvPr/>
        </p:nvSpPr>
        <p:spPr>
          <a:xfrm>
            <a:off x="4267080" y="956160"/>
            <a:ext cx="608760" cy="608760"/>
          </a:xfrm>
          <a:prstGeom prst="rect">
            <a:avLst/>
          </a:prstGeom>
          <a:solidFill>
            <a:srgbClr val="ffffff"/>
          </a:solidFill>
        </p:spPr>
      </p:sp>
      <p:sp>
        <p:nvSpPr>
          <p:cNvPr id="338" name="CustomShape 9"/>
          <p:cNvSpPr/>
          <p:nvPr/>
        </p:nvSpPr>
        <p:spPr>
          <a:xfrm>
            <a:off x="4361760" y="1050480"/>
            <a:ext cx="419760" cy="419760"/>
          </a:xfrm>
          <a:prstGeom prst="rect">
            <a:avLst/>
          </a:prstGeom>
          <a:solidFill>
            <a:srgbClr val="ffffff"/>
          </a:solidFill>
          <a:ln w="50760">
            <a:solidFill>
              <a:srgbClr val="dc7713"/>
            </a:solidFill>
            <a:round/>
          </a:ln>
        </p:spPr>
      </p:sp>
      <p:sp>
        <p:nvSpPr>
          <p:cNvPr id="339" name="Line 10"/>
          <p:cNvSpPr/>
          <p:nvPr/>
        </p:nvSpPr>
        <p:spPr>
          <a:xfrm flipV="1">
            <a:off x="4563000" y="1575360"/>
            <a:ext cx="9000" cy="4819680"/>
          </a:xfrm>
          <a:prstGeom prst="line">
            <a:avLst/>
          </a:prstGeom>
          <a:ln cap="rnd" w="9360">
            <a:solidFill>
              <a:srgbClr val="263b86"/>
            </a:solidFill>
            <a:custDash>
              <a:ds d="3675000000" sp="1225000000"/>
            </a:custDash>
            <a:round/>
          </a:ln>
        </p:spPr>
      </p:sp>
      <p:sp>
        <p:nvSpPr>
          <p:cNvPr id="340" name="PlaceHolder 11"/>
          <p:cNvSpPr>
            <a:spLocks noGrp="1"/>
          </p:cNvSpPr>
          <p:nvPr>
            <p:ph type="title"/>
          </p:nvPr>
        </p:nvSpPr>
        <p:spPr>
          <a:xfrm>
            <a:off x="722160" y="533520"/>
            <a:ext cx="7771680" cy="1523520"/>
          </a:xfrm>
          <a:prstGeom prst="rect">
            <a:avLst/>
          </a:prstGeom>
        </p:spPr>
        <p:txBody>
          <a:bodyPr anchor="ctr" bIns="0" lIns="0" rIns="0" tIns="0" wrap="none"/>
          <a:p>
            <a:r>
              <a:rPr lang="en-US"/>
              <a:t>Click to edit the title text format</a:t>
            </a:r>
            <a:endParaRPr/>
          </a:p>
        </p:txBody>
      </p:sp>
      <p:sp>
        <p:nvSpPr>
          <p:cNvPr id="341" name="PlaceHolder 12"/>
          <p:cNvSpPr>
            <a:spLocks noGrp="1"/>
          </p:cNvSpPr>
          <p:nvPr>
            <p:ph type="body"/>
          </p:nvPr>
        </p:nvSpPr>
        <p:spPr>
          <a:xfrm>
            <a:off x="1368360" y="2743200"/>
            <a:ext cx="3161160" cy="1672560"/>
          </a:xfrm>
          <a:prstGeom prst="rect">
            <a:avLst/>
          </a:prstGeom>
        </p:spPr>
        <p:txBody>
          <a:bodyPr bIns="0" lIns="0" rIns="0" tIns="0" wrap="none"/>
          <a:p>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
        <p:nvSpPr>
          <p:cNvPr id="342" name="PlaceHolder 13"/>
          <p:cNvSpPr>
            <a:spLocks noGrp="1"/>
          </p:cNvSpPr>
          <p:nvPr>
            <p:ph type="body"/>
          </p:nvPr>
        </p:nvSpPr>
        <p:spPr>
          <a:xfrm>
            <a:off x="4688280" y="2743200"/>
            <a:ext cx="3161160" cy="1672560"/>
          </a:xfrm>
          <a:prstGeom prst="rect">
            <a:avLst/>
          </a:prstGeom>
        </p:spPr>
        <p:txBody>
          <a:bodyPr bIns="0" lIns="0" rIns="0" tIns="0" wrap="none"/>
          <a:p>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chart" Target="../charts/chart4.xml"/><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slideLayout" Target="../slideLayouts/slideLayout41.xml"/><Relationship Id="rId5"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25.gif"/><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slideLayout" Target="../slideLayouts/slideLayout13.xml"/><Relationship Id="rId5"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png"/><Relationship Id="rId3" Type="http://schemas.openxmlformats.org/officeDocument/2006/relationships/image" Target="../media/image30.jpeg"/><Relationship Id="rId4" Type="http://schemas.openxmlformats.org/officeDocument/2006/relationships/slideLayout" Target="../slideLayouts/slideLayout61.xml"/><Relationship Id="rId5"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5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32.gif"/><Relationship Id="rId2" Type="http://schemas.openxmlformats.org/officeDocument/2006/relationships/slideLayout" Target="../slideLayouts/slideLayout7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slideLayout" Target="../slideLayouts/slideLayout13.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chart" Target="../charts/chart5.xml"/><Relationship Id="rId2" Type="http://schemas.openxmlformats.org/officeDocument/2006/relationships/image" Target="../media/image40.png"/><Relationship Id="rId3" Type="http://schemas.openxmlformats.org/officeDocument/2006/relationships/slideLayout" Target="../slideLayouts/slideLayout89.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pn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png"/><Relationship Id="rId3"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image" Target="../media/image46.png"/><Relationship Id="rId3"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13.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chart" Target="../charts/chart6.xml"/><Relationship Id="rId2" Type="http://schemas.openxmlformats.org/officeDocument/2006/relationships/image" Target="../media/image48.png"/><Relationship Id="rId3" Type="http://schemas.openxmlformats.org/officeDocument/2006/relationships/slideLayout" Target="../slideLayouts/slideLayout89.xml"/><Relationship Id="rId4"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chart" Target="../charts/chart7.xml"/><Relationship Id="rId2" Type="http://schemas.openxmlformats.org/officeDocument/2006/relationships/image" Target="../media/image49.png"/><Relationship Id="rId3" Type="http://schemas.openxmlformats.org/officeDocument/2006/relationships/chart" Target="../charts/chart8.xml"/><Relationship Id="rId4" Type="http://schemas.openxmlformats.org/officeDocument/2006/relationships/image" Target="../media/image50.png"/><Relationship Id="rId5" Type="http://schemas.openxmlformats.org/officeDocument/2006/relationships/slideLayout" Target="../slideLayouts/slideLayout41.xml"/><Relationship Id="rId6"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image" Target="../media/image54.png"/><Relationship Id="rId3" Type="http://schemas.openxmlformats.org/officeDocument/2006/relationships/slideLayout" Target="../slideLayouts/slideLayout100.xml"/>
</Relationships>
</file>

<file path=ppt/slides/_rels/slide27.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slideLayout" Target="../slideLayouts/slideLayout100.xml"/>
</Relationships>
</file>

<file path=ppt/slides/_rels/slide28.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58.png"/><Relationship Id="rId3" Type="http://schemas.openxmlformats.org/officeDocument/2006/relationships/slideLayout" Target="../slideLayouts/slideLayout100.xml"/>
</Relationships>
</file>

<file path=ppt/slides/_rels/slide29.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image" Target="../media/image60.png"/><Relationship Id="rId3" Type="http://schemas.openxmlformats.org/officeDocument/2006/relationships/slideLayout" Target="../slideLayouts/slideLayout100.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jpeg"/><Relationship Id="rId4"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00.xml"/>
</Relationships>
</file>

<file path=ppt/slides/_rels/slide31.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image" Target="../media/image64.png"/><Relationship Id="rId3" Type="http://schemas.openxmlformats.org/officeDocument/2006/relationships/slideLayout" Target="../slideLayouts/slideLayout100.xml"/>
</Relationships>
</file>

<file path=ppt/slides/_rels/slide32.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png"/><Relationship Id="rId3" Type="http://schemas.openxmlformats.org/officeDocument/2006/relationships/image" Target="../media/image67.png"/><Relationship Id="rId4"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image" Target="../media/image69.png"/><Relationship Id="rId3"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70.png"/><Relationship Id="rId2" Type="http://schemas.openxmlformats.org/officeDocument/2006/relationships/image" Target="../media/image71.png"/><Relationship Id="rId3"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image" Target="../media/image73.png"/><Relationship Id="rId3"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74.png"/><Relationship Id="rId2" Type="http://schemas.openxmlformats.org/officeDocument/2006/relationships/image" Target="../media/image75.png"/><Relationship Id="rId3"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76.png"/><Relationship Id="rId2" Type="http://schemas.openxmlformats.org/officeDocument/2006/relationships/image" Target="../media/image77.png"/><Relationship Id="rId3" Type="http://schemas.openxmlformats.org/officeDocument/2006/relationships/image" Target="../media/image78.png"/><Relationship Id="rId4"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image" Target="../media/image79.png"/><Relationship Id="rId2" Type="http://schemas.openxmlformats.org/officeDocument/2006/relationships/image" Target="../media/image80.png"/><Relationship Id="rId3" Type="http://schemas.openxmlformats.org/officeDocument/2006/relationships/slideLayout" Target="../slideLayouts/slideLayout13.xml"/><Relationship Id="rId4"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25.xml"/>
</Relationships>
</file>

<file path=ppt/slides/_rels/slide40.xml.rels><?xml version="1.0" encoding="UTF-8"?>
<Relationships xmlns="http://schemas.openxmlformats.org/package/2006/relationships"><Relationship Id="rId1" Type="http://schemas.openxmlformats.org/officeDocument/2006/relationships/image" Target="../media/image83.png"/><Relationship Id="rId2" Type="http://schemas.openxmlformats.org/officeDocument/2006/relationships/image" Target="../media/image84.png"/><Relationship Id="rId3"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85.png"/><Relationship Id="rId2"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image" Target="../media/image86.png"/><Relationship Id="rId2"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image" Target="../media/image87.png"/><Relationship Id="rId2"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image" Target="../media/image88.png"/><Relationship Id="rId2"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image" Target="../media/image89.pn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41.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chart" Target="../charts/chart2.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slideLayout" Target="../slideLayouts/slideLayout41.xml"/>
</Relationships>
</file>

<file path=ppt/slides/_rels/slide8.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41.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chart" Target="../charts/chart3.xml"/><Relationship Id="rId2" Type="http://schemas.openxmlformats.org/officeDocument/2006/relationships/slideLayout" Target="../slideLayouts/slideLayout5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0" name="CustomShape 1"/>
          <p:cNvSpPr/>
          <p:nvPr/>
        </p:nvSpPr>
        <p:spPr>
          <a:xfrm>
            <a:off x="1371600" y="2819520"/>
            <a:ext cx="6400080" cy="1751760"/>
          </a:xfrm>
          <a:prstGeom prst="rect">
            <a:avLst/>
          </a:prstGeom>
        </p:spPr>
        <p:txBody>
          <a:bodyPr bIns="45000" lIns="90000" rIns="90000" tIns="45000"/>
          <a:p>
            <a:pPr algn="ctr">
              <a:lnSpc>
                <a:spcPct val="100000"/>
              </a:lnSpc>
            </a:pPr>
            <a:r>
              <a:rPr b="1" lang="en-US" sz="2400">
                <a:solidFill>
                  <a:srgbClr val="ffffff"/>
                </a:solidFill>
                <a:latin typeface="Georgia"/>
              </a:rPr>
              <a:t>A movement to gain universal, comprehensive, publicly funded health care</a:t>
            </a:r>
            <a:endParaRPr/>
          </a:p>
        </p:txBody>
      </p:sp>
      <p:sp>
        <p:nvSpPr>
          <p:cNvPr id="381" name="CustomShape 2"/>
          <p:cNvSpPr/>
          <p:nvPr/>
        </p:nvSpPr>
        <p:spPr>
          <a:xfrm>
            <a:off x="685800" y="380880"/>
            <a:ext cx="7771680" cy="1751760"/>
          </a:xfrm>
          <a:prstGeom prst="rect">
            <a:avLst/>
          </a:prstGeom>
        </p:spPr>
        <p:txBody>
          <a:bodyPr anchor="b" bIns="45000" lIns="90000" rIns="90000" tIns="45000"/>
          <a:p>
            <a:pPr algn="ctr">
              <a:lnSpc>
                <a:spcPct val="100000"/>
              </a:lnSpc>
            </a:pPr>
            <a:r>
              <a:rPr b="1" lang="en-US" sz="4200">
                <a:solidFill>
                  <a:srgbClr val="8c0002"/>
                </a:solidFill>
                <a:latin typeface="Georgia"/>
              </a:rPr>
              <a:t>Everyone In, Nobody Out</a:t>
            </a:r>
            <a:endParaRPr/>
          </a:p>
        </p:txBody>
      </p:sp>
      <p:pic>
        <p:nvPicPr>
          <p:cNvPr descr="" id="382" name="Picture 1"/>
          <p:cNvPicPr/>
          <p:nvPr/>
        </p:nvPicPr>
        <p:blipFill>
          <a:blip r:embed="rId1"/>
          <a:stretch>
            <a:fillRect/>
          </a:stretch>
        </p:blipFill>
        <p:spPr>
          <a:xfrm>
            <a:off x="326880" y="5151240"/>
            <a:ext cx="1189080" cy="1125720"/>
          </a:xfrm>
          <a:prstGeom prst="rect">
            <a:avLst/>
          </a:prstGeom>
        </p:spPr>
      </p:pic>
      <p:pic>
        <p:nvPicPr>
          <p:cNvPr descr="" id="383" name="Picture 2"/>
          <p:cNvPicPr/>
          <p:nvPr/>
        </p:nvPicPr>
        <p:blipFill>
          <a:blip r:embed="rId2"/>
          <a:stretch>
            <a:fillRect/>
          </a:stretch>
        </p:blipFill>
        <p:spPr>
          <a:xfrm>
            <a:off x="7444440" y="5151240"/>
            <a:ext cx="1281600" cy="1125720"/>
          </a:xfrm>
          <a:prstGeom prst="rect">
            <a:avLst/>
          </a:prstGeom>
        </p:spPr>
      </p:pic>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440" name="Chart 9"/>
          <p:cNvGraphicFramePr/>
          <p:nvPr/>
        </p:nvGraphicFramePr>
        <p:xfrm>
          <a:off x="152280" y="1523880"/>
          <a:ext cx="8762400" cy="5197680"/>
        </p:xfrm>
        <a:graphic>
          <a:graphicData uri="http://schemas.openxmlformats.org/drawingml/2006/chart">
            <c:chart xmlns:c="http://schemas.openxmlformats.org/drawingml/2006/chart" xmlns:r="http://schemas.openxmlformats.org/officeDocument/2006/relationships" r:id="rId1"/>
          </a:graphicData>
        </a:graphic>
      </p:graphicFrame>
      <p:pic>
        <p:nvPicPr>
          <p:cNvPr descr="" id="441" name="Picture 2"/>
          <p:cNvPicPr/>
          <p:nvPr/>
        </p:nvPicPr>
        <p:blipFill>
          <a:blip r:embed="rId2"/>
          <a:stretch>
            <a:fillRect/>
          </a:stretch>
        </p:blipFill>
        <p:spPr>
          <a:xfrm>
            <a:off x="7961400" y="285840"/>
            <a:ext cx="953280" cy="837360"/>
          </a:xfrm>
          <a:prstGeom prst="rect">
            <a:avLst/>
          </a:prstGeom>
        </p:spPr>
      </p:pic>
      <p:sp>
        <p:nvSpPr>
          <p:cNvPr id="442" name="CustomShape 1"/>
          <p:cNvSpPr/>
          <p:nvPr/>
        </p:nvSpPr>
        <p:spPr>
          <a:xfrm>
            <a:off x="1724400" y="285840"/>
            <a:ext cx="5612040" cy="856440"/>
          </a:xfrm>
          <a:prstGeom prst="rect">
            <a:avLst/>
          </a:prstGeom>
        </p:spPr>
        <p:txBody>
          <a:bodyPr anchor="b" bIns="45000" lIns="90000" rIns="90000" tIns="45000"/>
          <a:p>
            <a:pPr algn="ctr">
              <a:lnSpc>
                <a:spcPct val="100000"/>
              </a:lnSpc>
            </a:pPr>
            <a:r>
              <a:rPr b="1" lang="en-US" sz="3200">
                <a:solidFill>
                  <a:srgbClr val="ef3e42"/>
                </a:solidFill>
                <a:latin typeface="Georgia"/>
              </a:rPr>
              <a:t>Why is it so expensive:  Rising drug prices</a:t>
            </a:r>
            <a:endParaRPr/>
          </a:p>
        </p:txBody>
      </p:sp>
      <p:pic>
        <p:nvPicPr>
          <p:cNvPr descr="" id="443" name="Picture 1"/>
          <p:cNvPicPr/>
          <p:nvPr/>
        </p:nvPicPr>
        <p:blipFill>
          <a:blip r:embed="rId3"/>
          <a:stretch>
            <a:fillRect/>
          </a:stretch>
        </p:blipFill>
        <p:spPr>
          <a:xfrm>
            <a:off x="326880" y="133920"/>
            <a:ext cx="1189080" cy="1125720"/>
          </a:xfrm>
          <a:prstGeom prst="rect">
            <a:avLst/>
          </a:prstGeom>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4" name="CustomShape 1"/>
          <p:cNvSpPr/>
          <p:nvPr/>
        </p:nvSpPr>
        <p:spPr>
          <a:xfrm>
            <a:off x="301680" y="228600"/>
            <a:ext cx="8533800" cy="758160"/>
          </a:xfrm>
          <a:prstGeom prst="rect">
            <a:avLst/>
          </a:prstGeom>
        </p:spPr>
      </p:sp>
      <p:pic>
        <p:nvPicPr>
          <p:cNvPr descr="" id="445" name="Content Placeholder 3"/>
          <p:cNvPicPr/>
          <p:nvPr/>
        </p:nvPicPr>
        <p:blipFill>
          <a:blip r:embed="rId1"/>
          <a:stretch>
            <a:fillRect/>
          </a:stretch>
        </p:blipFill>
        <p:spPr>
          <a:xfrm>
            <a:off x="2209680" y="542520"/>
            <a:ext cx="4585320" cy="6314760"/>
          </a:xfrm>
          <a:prstGeom prst="rect">
            <a:avLst/>
          </a:prstGeom>
        </p:spPr>
      </p:pic>
      <p:sp>
        <p:nvSpPr>
          <p:cNvPr id="446" name="CustomShape 2"/>
          <p:cNvSpPr/>
          <p:nvPr/>
        </p:nvSpPr>
        <p:spPr>
          <a:xfrm>
            <a:off x="609480" y="5029200"/>
            <a:ext cx="2742480" cy="460800"/>
          </a:xfrm>
          <a:prstGeom prst="rect">
            <a:avLst/>
          </a:prstGeom>
        </p:spPr>
      </p:sp>
      <p:sp>
        <p:nvSpPr>
          <p:cNvPr id="447" name="CustomShape 3"/>
          <p:cNvSpPr/>
          <p:nvPr/>
        </p:nvSpPr>
        <p:spPr>
          <a:xfrm>
            <a:off x="3200400" y="2133720"/>
            <a:ext cx="2818800" cy="368640"/>
          </a:xfrm>
          <a:prstGeom prst="rect">
            <a:avLst/>
          </a:prstGeom>
        </p:spPr>
      </p:sp>
      <p:sp>
        <p:nvSpPr>
          <p:cNvPr id="448" name="CustomShape 4"/>
          <p:cNvSpPr/>
          <p:nvPr/>
        </p:nvSpPr>
        <p:spPr>
          <a:xfrm>
            <a:off x="3276720" y="2057400"/>
            <a:ext cx="2513880" cy="2650320"/>
          </a:xfrm>
          <a:prstGeom prst="rect">
            <a:avLst/>
          </a:prstGeom>
        </p:spPr>
        <p:txBody>
          <a:bodyPr bIns="45000" lIns="90000" rIns="90000" tIns="45000"/>
          <a:p>
            <a:pPr algn="ctr">
              <a:lnSpc>
                <a:spcPct val="100000"/>
              </a:lnSpc>
            </a:pPr>
            <a:r>
              <a:rPr lang="en-US" sz="2400">
                <a:solidFill>
                  <a:srgbClr val="000000"/>
                </a:solidFill>
                <a:latin typeface="Calibri"/>
              </a:rPr>
              <a:t>ONE</a:t>
            </a:r>
            <a:endParaRPr/>
          </a:p>
          <a:p>
            <a:pPr algn="ctr">
              <a:lnSpc>
                <a:spcPct val="100000"/>
              </a:lnSpc>
            </a:pPr>
            <a:r>
              <a:rPr lang="en-US" sz="2400">
                <a:solidFill>
                  <a:srgbClr val="000000"/>
                </a:solidFill>
                <a:latin typeface="Calibri"/>
              </a:rPr>
              <a:t>ACETAMINOPHEN</a:t>
            </a:r>
            <a:endParaRPr/>
          </a:p>
          <a:p>
            <a:pPr algn="ctr">
              <a:lnSpc>
                <a:spcPct val="100000"/>
              </a:lnSpc>
            </a:pPr>
            <a:r>
              <a:rPr lang="en-US" sz="2400">
                <a:solidFill>
                  <a:srgbClr val="000000"/>
                </a:solidFill>
                <a:latin typeface="Calibri"/>
              </a:rPr>
              <a:t>TABLET</a:t>
            </a:r>
            <a:endParaRPr/>
          </a:p>
          <a:p>
            <a:pPr algn="ctr">
              <a:lnSpc>
                <a:spcPct val="100000"/>
              </a:lnSpc>
            </a:pPr>
            <a:r>
              <a:rPr lang="en-US" sz="2400">
                <a:solidFill>
                  <a:srgbClr val="000000"/>
                </a:solidFill>
                <a:latin typeface="Calibri"/>
              </a:rPr>
              <a:t>COSTS 1.5¢</a:t>
            </a:r>
            <a:endParaRPr/>
          </a:p>
          <a:p>
            <a:pPr algn="ctr">
              <a:lnSpc>
                <a:spcPct val="100000"/>
              </a:lnSpc>
            </a:pPr>
            <a:r>
              <a:rPr lang="en-US" sz="2400">
                <a:solidFill>
                  <a:srgbClr val="000000"/>
                </a:solidFill>
                <a:latin typeface="Calibri"/>
              </a:rPr>
              <a:t>YOUR HOSPITAL</a:t>
            </a:r>
            <a:endParaRPr/>
          </a:p>
          <a:p>
            <a:pPr algn="ctr">
              <a:lnSpc>
                <a:spcPct val="100000"/>
              </a:lnSpc>
            </a:pPr>
            <a:r>
              <a:rPr lang="en-US" sz="2400">
                <a:solidFill>
                  <a:srgbClr val="000000"/>
                </a:solidFill>
                <a:latin typeface="Calibri"/>
              </a:rPr>
              <a:t>MARKS IT UP</a:t>
            </a:r>
            <a:endParaRPr/>
          </a:p>
          <a:p>
            <a:pPr algn="ctr">
              <a:lnSpc>
                <a:spcPct val="100000"/>
              </a:lnSpc>
            </a:pPr>
            <a:r>
              <a:rPr lang="en-US" sz="2400">
                <a:solidFill>
                  <a:srgbClr val="000000"/>
                </a:solidFill>
                <a:latin typeface="Calibri"/>
              </a:rPr>
              <a:t>10,000%</a:t>
            </a:r>
            <a:endParaRPr/>
          </a:p>
        </p:txBody>
      </p:sp>
      <p:pic>
        <p:nvPicPr>
          <p:cNvPr descr="" id="449" name="Picture 1"/>
          <p:cNvPicPr/>
          <p:nvPr/>
        </p:nvPicPr>
        <p:blipFill>
          <a:blip r:embed="rId2"/>
          <a:stretch>
            <a:fillRect/>
          </a:stretch>
        </p:blipFill>
        <p:spPr>
          <a:xfrm>
            <a:off x="326880" y="228600"/>
            <a:ext cx="1189080" cy="1125720"/>
          </a:xfrm>
          <a:prstGeom prst="rect">
            <a:avLst/>
          </a:prstGeom>
        </p:spPr>
      </p:pic>
      <p:pic>
        <p:nvPicPr>
          <p:cNvPr descr="" id="450" name="Picture 2"/>
          <p:cNvPicPr/>
          <p:nvPr/>
        </p:nvPicPr>
        <p:blipFill>
          <a:blip r:embed="rId3"/>
          <a:stretch>
            <a:fillRect/>
          </a:stretch>
        </p:blipFill>
        <p:spPr>
          <a:xfrm>
            <a:off x="7904880" y="304920"/>
            <a:ext cx="900360" cy="837360"/>
          </a:xfrm>
          <a:prstGeom prst="rect">
            <a:avLst/>
          </a:prstGeom>
        </p:spPr>
      </p:pic>
    </p:spTree>
  </p:cSld>
  <p:timing>
    <p:tnLst>
      <p:par>
        <p:cTn dur="indefinite" id="53" nodeType="tmRoot" restart="never">
          <p:childTnLst>
            <p:seq>
              <p:cTn dur="indefinite" id="54" nodeType="mainSeq">
                <p:childTnLst>
                  <p:par>
                    <p:cTn fill="hold" id="55">
                      <p:stCondLst>
                        <p:cond delay="indefinite"/>
                      </p:stCondLst>
                      <p:childTnLst>
                        <p:par>
                          <p:cTn fill="hold" id="56">
                            <p:stCondLst>
                              <p:cond delay="0"/>
                            </p:stCondLst>
                            <p:childTnLst>
                              <p:par>
                                <p:cTn fill="hold" id="57" nodeType="withEffect" presetClass="entr" presetID="10">
                                  <p:stCondLst>
                                    <p:cond delay="0"/>
                                  </p:stCondLst>
                                  <p:childTnLst>
                                    <p:set>
                                      <p:cBhvr>
                                        <p:cTn dur="1" fill="hold" id="58">
                                          <p:stCondLst>
                                            <p:cond delay="0"/>
                                          </p:stCondLst>
                                        </p:cTn>
                                        <p:tgtEl>
                                          <p:spTgt spid="445"/>
                                        </p:tgtEl>
                                        <p:attrNameLst>
                                          <p:attrName>style.visibility</p:attrName>
                                        </p:attrNameLst>
                                      </p:cBhvr>
                                      <p:to>
                                        <p:strVal val="visible"/>
                                      </p:to>
                                    </p:set>
                                    <p:animEffect filter="fade" transition="in">
                                      <p:cBhvr additive="repl">
                                        <p:cTn dur="1000" fill="freeze" id="59"/>
                                        <p:tgtEl>
                                          <p:spTgt spid="445"/>
                                        </p:tgtEl>
                                      </p:cBhvr>
                                    </p:animEffect>
                                  </p:childTnLst>
                                </p:cTn>
                              </p:par>
                            </p:childTnLst>
                          </p:cTn>
                        </p:par>
                      </p:childTnLst>
                    </p:cTn>
                  </p:par>
                  <p:par>
                    <p:cTn fill="hold" id="60">
                      <p:stCondLst>
                        <p:cond delay="indefinite"/>
                      </p:stCondLst>
                      <p:childTnLst>
                        <p:par>
                          <p:cTn fill="hold" id="61">
                            <p:stCondLst>
                              <p:cond delay="0"/>
                            </p:stCondLst>
                            <p:childTnLst>
                              <p:par>
                                <p:cTn fill="hold" id="62" nodeType="clickEffect" presetClass="entr" presetID="10">
                                  <p:stCondLst>
                                    <p:cond delay="0"/>
                                  </p:stCondLst>
                                  <p:childTnLst>
                                    <p:set>
                                      <p:cBhvr>
                                        <p:cTn dur="1" fill="hold" id="63">
                                          <p:stCondLst>
                                            <p:cond delay="0"/>
                                          </p:stCondLst>
                                        </p:cTn>
                                        <p:tgtEl>
                                          <p:spTgt spid="448">
                                            <p:txEl>
                                              <p:pRg end="4" st="0"/>
                                            </p:txEl>
                                          </p:spTgt>
                                        </p:tgtEl>
                                        <p:attrNameLst>
                                          <p:attrName>style.visibility</p:attrName>
                                        </p:attrNameLst>
                                      </p:cBhvr>
                                      <p:to>
                                        <p:strVal val="visible"/>
                                      </p:to>
                                    </p:set>
                                    <p:animEffect filter="fade" transition="in">
                                      <p:cBhvr additive="repl">
                                        <p:cTn dur="2000" fill="freeze" id="64"/>
                                        <p:tgtEl>
                                          <p:spTgt spid="448">
                                            <p:txEl>
                                              <p:pRg end="4" st="0"/>
                                            </p:txEl>
                                          </p:spTgt>
                                        </p:tgtEl>
                                      </p:cBhvr>
                                    </p:animEffect>
                                  </p:childTnLst>
                                </p:cTn>
                              </p:par>
                              <p:par>
                                <p:cTn fill="hold" id="65" nodeType="withEffect" presetClass="entr" presetID="10">
                                  <p:stCondLst>
                                    <p:cond delay="0"/>
                                  </p:stCondLst>
                                  <p:childTnLst>
                                    <p:set>
                                      <p:cBhvr>
                                        <p:cTn dur="1" fill="hold" id="66">
                                          <p:stCondLst>
                                            <p:cond delay="0"/>
                                          </p:stCondLst>
                                        </p:cTn>
                                        <p:tgtEl>
                                          <p:spTgt spid="448">
                                            <p:txEl>
                                              <p:pRg end="50" st="36"/>
                                            </p:txEl>
                                          </p:spTgt>
                                        </p:tgtEl>
                                        <p:attrNameLst>
                                          <p:attrName>style.visibility</p:attrName>
                                        </p:attrNameLst>
                                      </p:cBhvr>
                                      <p:to>
                                        <p:strVal val="visible"/>
                                      </p:to>
                                    </p:set>
                                    <p:animEffect filter="fade" transition="in">
                                      <p:cBhvr additive="repl">
                                        <p:cTn dur="1000" fill="freeze" id="67"/>
                                        <p:tgtEl>
                                          <p:spTgt spid="448">
                                            <p:txEl>
                                              <p:pRg end="50" st="36"/>
                                            </p:txEl>
                                          </p:spTgt>
                                        </p:tgtEl>
                                      </p:cBhvr>
                                    </p:animEffect>
                                  </p:childTnLst>
                                </p:cTn>
                              </p:par>
                              <p:par>
                                <p:cTn fill="hold" id="68" nodeType="withEffect" presetClass="entr" presetID="10">
                                  <p:stCondLst>
                                    <p:cond delay="0"/>
                                  </p:stCondLst>
                                  <p:childTnLst>
                                    <p:set>
                                      <p:cBhvr>
                                        <p:cTn dur="1" fill="hold" id="69">
                                          <p:stCondLst>
                                            <p:cond delay="0"/>
                                          </p:stCondLst>
                                        </p:cTn>
                                        <p:tgtEl>
                                          <p:spTgt spid="448">
                                            <p:txEl>
                                              <p:pRg end="70" st="70"/>
                                            </p:txEl>
                                          </p:spTgt>
                                        </p:tgtEl>
                                        <p:attrNameLst>
                                          <p:attrName>style.visibility</p:attrName>
                                        </p:attrNameLst>
                                      </p:cBhvr>
                                      <p:to>
                                        <p:strVal val="visible"/>
                                      </p:to>
                                    </p:set>
                                    <p:animEffect filter="fade" transition="in">
                                      <p:cBhvr additive="repl">
                                        <p:cTn dur="1000" fill="freeze" id="70"/>
                                        <p:tgtEl>
                                          <p:spTgt spid="448">
                                            <p:txEl>
                                              <p:pRg end="70" st="70"/>
                                            </p:txEl>
                                          </p:spTgt>
                                        </p:tgtEl>
                                      </p:cBhvr>
                                    </p:animEffect>
                                  </p:childTnLst>
                                </p:cTn>
                              </p:par>
                              <p:par>
                                <p:cTn fill="hold" id="71" nodeType="withEffect" presetClass="entr" presetID="10">
                                  <p:stCondLst>
                                    <p:cond delay="0"/>
                                  </p:stCondLst>
                                  <p:childTnLst>
                                    <p:set>
                                      <p:cBhvr>
                                        <p:cTn dur="1" fill="hold" id="72">
                                          <p:stCondLst>
                                            <p:cond delay="0"/>
                                          </p:stCondLst>
                                        </p:cTn>
                                        <p:tgtEl>
                                          <p:spTgt spid="448">
                                            <p:txEl>
                                              <p:pRg end="70" st="70"/>
                                            </p:txEl>
                                          </p:spTgt>
                                        </p:tgtEl>
                                        <p:attrNameLst>
                                          <p:attrName>style.visibility</p:attrName>
                                        </p:attrNameLst>
                                      </p:cBhvr>
                                      <p:to>
                                        <p:strVal val="visible"/>
                                      </p:to>
                                    </p:set>
                                    <p:animEffect filter="fade" transition="in">
                                      <p:cBhvr additive="repl">
                                        <p:cTn dur="1000" fill="freeze" id="73"/>
                                        <p:tgtEl>
                                          <p:spTgt spid="448">
                                            <p:txEl>
                                              <p:pRg end="70" st="70"/>
                                            </p:txEl>
                                          </p:spTgt>
                                        </p:tgtEl>
                                      </p:cBhvr>
                                    </p:animEffect>
                                  </p:childTnLst>
                                </p:cTn>
                              </p:par>
                              <p:par>
                                <p:cTn fill="hold" id="74" nodeType="withEffect" presetClass="entr" presetID="10">
                                  <p:stCondLst>
                                    <p:cond delay="0"/>
                                  </p:stCondLst>
                                  <p:childTnLst>
                                    <p:set>
                                      <p:cBhvr>
                                        <p:cTn dur="1" fill="hold" id="75">
                                          <p:stCondLst>
                                            <p:cond delay="0"/>
                                          </p:stCondLst>
                                        </p:cTn>
                                        <p:tgtEl>
                                          <p:spTgt spid="448">
                                            <p:txEl>
                                              <p:pRg end="70" st="70"/>
                                            </p:txEl>
                                          </p:spTgt>
                                        </p:tgtEl>
                                        <p:attrNameLst>
                                          <p:attrName>style.visibility</p:attrName>
                                        </p:attrNameLst>
                                      </p:cBhvr>
                                      <p:to>
                                        <p:strVal val="visible"/>
                                      </p:to>
                                    </p:set>
                                    <p:animEffect filter="fade" transition="in">
                                      <p:cBhvr additive="repl">
                                        <p:cTn dur="1000" fill="freeze" id="76"/>
                                        <p:tgtEl>
                                          <p:spTgt spid="448">
                                            <p:txEl>
                                              <p:pRg end="70" st="70"/>
                                            </p:txEl>
                                          </p:spTgt>
                                        </p:tgtEl>
                                      </p:cBhvr>
                                    </p:animEffect>
                                  </p:childTnLst>
                                </p:cTn>
                              </p:par>
                              <p:par>
                                <p:cTn fill="hold" id="77" nodeType="withEffect" presetClass="entr" presetID="10">
                                  <p:stCondLst>
                                    <p:cond delay="0"/>
                                  </p:stCondLst>
                                  <p:childTnLst>
                                    <p:set>
                                      <p:cBhvr>
                                        <p:cTn dur="1" fill="hold" id="78">
                                          <p:stCondLst>
                                            <p:cond delay="0"/>
                                          </p:stCondLst>
                                        </p:cTn>
                                        <p:tgtEl>
                                          <p:spTgt spid="448">
                                            <p:txEl>
                                              <p:pRg end="70" st="70"/>
                                            </p:txEl>
                                          </p:spTgt>
                                        </p:tgtEl>
                                        <p:attrNameLst>
                                          <p:attrName>style.visibility</p:attrName>
                                        </p:attrNameLst>
                                      </p:cBhvr>
                                      <p:to>
                                        <p:strVal val="visible"/>
                                      </p:to>
                                    </p:set>
                                    <p:animEffect filter="fade" transition="in">
                                      <p:cBhvr additive="repl">
                                        <p:cTn dur="1000" fill="freeze" id="79"/>
                                        <p:tgtEl>
                                          <p:spTgt spid="448">
                                            <p:txEl>
                                              <p:pRg end="70" st="70"/>
                                            </p:txEl>
                                          </p:spTgt>
                                        </p:tgtEl>
                                      </p:cBhvr>
                                    </p:animEffect>
                                  </p:childTnLst>
                                </p:cTn>
                              </p:par>
                              <p:par>
                                <p:cTn fill="hold" id="80" nodeType="withEffect" presetClass="entr" presetID="10">
                                  <p:stCondLst>
                                    <p:cond delay="0"/>
                                  </p:stCondLst>
                                  <p:childTnLst>
                                    <p:set>
                                      <p:cBhvr>
                                        <p:cTn dur="1" fill="hold" id="81">
                                          <p:stCondLst>
                                            <p:cond delay="0"/>
                                          </p:stCondLst>
                                        </p:cTn>
                                        <p:tgtEl>
                                          <p:spTgt spid="448">
                                            <p:txEl>
                                              <p:pRg end="70" st="70"/>
                                            </p:txEl>
                                          </p:spTgt>
                                        </p:tgtEl>
                                        <p:attrNameLst>
                                          <p:attrName>style.visibility</p:attrName>
                                        </p:attrNameLst>
                                      </p:cBhvr>
                                      <p:to>
                                        <p:strVal val="visible"/>
                                      </p:to>
                                    </p:set>
                                    <p:animEffect filter="fade" transition="in">
                                      <p:cBhvr additive="repl">
                                        <p:cTn dur="1000" fill="freeze" id="82"/>
                                        <p:tgtEl>
                                          <p:spTgt spid="448">
                                            <p:txEl>
                                              <p:pRg end="70" st="7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1" name="CustomShape 1"/>
          <p:cNvSpPr/>
          <p:nvPr/>
        </p:nvSpPr>
        <p:spPr>
          <a:xfrm>
            <a:off x="457200" y="274680"/>
            <a:ext cx="8228880" cy="992160"/>
          </a:xfrm>
          <a:prstGeom prst="rect">
            <a:avLst/>
          </a:prstGeom>
        </p:spPr>
        <p:txBody>
          <a:bodyPr anchor="ctr" bIns="45000" lIns="90000" rIns="90000" tIns="45000"/>
          <a:p>
            <a:pPr algn="ctr">
              <a:lnSpc>
                <a:spcPct val="100000"/>
              </a:lnSpc>
            </a:pPr>
            <a:r>
              <a:rPr lang="en-US" sz="4400">
                <a:solidFill>
                  <a:srgbClr val="ffffff"/>
                </a:solidFill>
                <a:latin typeface="Calibri"/>
              </a:rPr>
              <a:t>…</a:t>
            </a:r>
            <a:r>
              <a:rPr lang="en-US" sz="4400">
                <a:solidFill>
                  <a:srgbClr val="ffffff"/>
                </a:solidFill>
                <a:latin typeface="Calibri"/>
              </a:rPr>
              <a:t>Bad Public Policy</a:t>
            </a:r>
            <a:endParaRPr/>
          </a:p>
        </p:txBody>
      </p:sp>
      <p:pic>
        <p:nvPicPr>
          <p:cNvPr descr="" id="452" name="image-index-1"/>
          <p:cNvPicPr/>
          <p:nvPr/>
        </p:nvPicPr>
        <p:blipFill>
          <a:blip r:embed="rId1"/>
          <a:stretch>
            <a:fillRect/>
          </a:stretch>
        </p:blipFill>
        <p:spPr>
          <a:xfrm>
            <a:off x="5482440" y="3970440"/>
            <a:ext cx="2842920" cy="2581920"/>
          </a:xfrm>
          <a:prstGeom prst="rect">
            <a:avLst/>
          </a:prstGeom>
        </p:spPr>
      </p:pic>
      <p:pic>
        <p:nvPicPr>
          <p:cNvPr descr="" id="453" name="Picture 12"/>
          <p:cNvPicPr/>
          <p:nvPr/>
        </p:nvPicPr>
        <p:blipFill>
          <a:blip r:embed="rId2">
            <a:lum bright="-10000"/>
          </a:blip>
          <a:stretch>
            <a:fillRect/>
          </a:stretch>
        </p:blipFill>
        <p:spPr>
          <a:xfrm>
            <a:off x="842400" y="3695760"/>
            <a:ext cx="3020760" cy="2856600"/>
          </a:xfrm>
          <a:prstGeom prst="rect">
            <a:avLst/>
          </a:prstGeom>
        </p:spPr>
      </p:pic>
      <p:pic>
        <p:nvPicPr>
          <p:cNvPr descr="" id="454" name="Picture 5"/>
          <p:cNvPicPr/>
          <p:nvPr/>
        </p:nvPicPr>
        <p:blipFill>
          <a:blip r:embed="rId3"/>
          <a:stretch>
            <a:fillRect/>
          </a:stretch>
        </p:blipFill>
        <p:spPr>
          <a:xfrm>
            <a:off x="2881080" y="1267560"/>
            <a:ext cx="3276000" cy="2971080"/>
          </a:xfrm>
          <a:prstGeom prst="rect">
            <a:avLst/>
          </a:prstGeom>
        </p:spPr>
      </p:pic>
    </p:spTree>
  </p:cSld>
  <p:timing>
    <p:tnLst>
      <p:par>
        <p:cTn dur="indefinite" id="83" nodeType="tmRoot" restart="never">
          <p:childTnLst>
            <p:seq>
              <p:cTn dur="indefinite" id="84" nodeType="mainSeq">
                <p:childTnLst>
                  <p:par>
                    <p:cTn fill="hold" id="85">
                      <p:stCondLst>
                        <p:cond delay="indefinite"/>
                      </p:stCondLst>
                      <p:childTnLst>
                        <p:par>
                          <p:cTn fill="hold" id="86">
                            <p:stCondLst>
                              <p:cond delay="0"/>
                            </p:stCondLst>
                            <p:childTnLst>
                              <p:par>
                                <p:cTn fill="hold" id="87" nodeType="withEffect" presetClass="entr" presetID="10">
                                  <p:stCondLst>
                                    <p:cond delay="0"/>
                                  </p:stCondLst>
                                  <p:childTnLst>
                                    <p:set>
                                      <p:cBhvr>
                                        <p:cTn dur="1" fill="hold" id="88">
                                          <p:stCondLst>
                                            <p:cond delay="0"/>
                                          </p:stCondLst>
                                        </p:cTn>
                                        <p:tgtEl>
                                          <p:spTgt spid="452"/>
                                        </p:tgtEl>
                                        <p:attrNameLst>
                                          <p:attrName>style.visibility</p:attrName>
                                        </p:attrNameLst>
                                      </p:cBhvr>
                                      <p:to>
                                        <p:strVal val="visible"/>
                                      </p:to>
                                    </p:set>
                                    <p:animEffect filter="fade" transition="in">
                                      <p:cBhvr additive="repl">
                                        <p:cTn dur="2000" fill="freeze" id="89"/>
                                        <p:tgtEl>
                                          <p:spTgt spid="452"/>
                                        </p:tgtEl>
                                      </p:cBhvr>
                                    </p:animEffect>
                                  </p:childTnLst>
                                </p:cTn>
                              </p:par>
                            </p:childTnLst>
                          </p:cTn>
                        </p:par>
                      </p:childTnLst>
                    </p:cTn>
                  </p:par>
                  <p:par>
                    <p:cTn fill="hold" id="90">
                      <p:stCondLst>
                        <p:cond delay="indefinite"/>
                      </p:stCondLst>
                      <p:childTnLst>
                        <p:par>
                          <p:cTn fill="hold" id="91">
                            <p:stCondLst>
                              <p:cond delay="0"/>
                            </p:stCondLst>
                            <p:childTnLst>
                              <p:par>
                                <p:cTn fill="hold" id="92" nodeType="clickEffect" presetClass="entr" presetID="10">
                                  <p:stCondLst>
                                    <p:cond delay="0"/>
                                  </p:stCondLst>
                                  <p:childTnLst>
                                    <p:set>
                                      <p:cBhvr>
                                        <p:cTn dur="1" fill="hold" id="93">
                                          <p:stCondLst>
                                            <p:cond delay="0"/>
                                          </p:stCondLst>
                                        </p:cTn>
                                        <p:tgtEl>
                                          <p:spTgt spid="454"/>
                                        </p:tgtEl>
                                        <p:attrNameLst>
                                          <p:attrName>style.visibility</p:attrName>
                                        </p:attrNameLst>
                                      </p:cBhvr>
                                      <p:to>
                                        <p:strVal val="visible"/>
                                      </p:to>
                                    </p:set>
                                    <p:animEffect filter="fade" transition="in">
                                      <p:cBhvr additive="repl">
                                        <p:cTn dur="2000" fill="freeze" id="94"/>
                                        <p:tgtEl>
                                          <p:spTgt spid="454"/>
                                        </p:tgtEl>
                                      </p:cBhvr>
                                    </p:animEffect>
                                  </p:childTnLst>
                                </p:cTn>
                              </p:par>
                            </p:childTnLst>
                          </p:cTn>
                        </p:par>
                      </p:childTnLst>
                    </p:cTn>
                  </p:par>
                  <p:par>
                    <p:cTn fill="hold" id="95">
                      <p:stCondLst>
                        <p:cond delay="indefinite"/>
                      </p:stCondLst>
                      <p:childTnLst>
                        <p:par>
                          <p:cTn fill="hold" id="96">
                            <p:stCondLst>
                              <p:cond delay="0"/>
                            </p:stCondLst>
                            <p:childTnLst>
                              <p:par>
                                <p:cTn fill="hold" id="97" nodeType="clickEffect" presetClass="entr" presetID="10">
                                  <p:stCondLst>
                                    <p:cond delay="0"/>
                                  </p:stCondLst>
                                  <p:childTnLst>
                                    <p:set>
                                      <p:cBhvr>
                                        <p:cTn dur="1" fill="hold" id="98">
                                          <p:stCondLst>
                                            <p:cond delay="0"/>
                                          </p:stCondLst>
                                        </p:cTn>
                                        <p:tgtEl>
                                          <p:spTgt spid="453"/>
                                        </p:tgtEl>
                                        <p:attrNameLst>
                                          <p:attrName>style.visibility</p:attrName>
                                        </p:attrNameLst>
                                      </p:cBhvr>
                                      <p:to>
                                        <p:strVal val="visible"/>
                                      </p:to>
                                    </p:set>
                                    <p:animEffect filter="fade" transition="in">
                                      <p:cBhvr additive="repl">
                                        <p:cTn dur="1000" fill="freeze" id="99"/>
                                        <p:tgtEl>
                                          <p:spTgt spid="4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5" name="CustomShape 1"/>
          <p:cNvSpPr/>
          <p:nvPr/>
        </p:nvSpPr>
        <p:spPr>
          <a:xfrm>
            <a:off x="5828040" y="5305320"/>
            <a:ext cx="249480" cy="455760"/>
          </a:xfrm>
          <a:prstGeom prst="rect">
            <a:avLst/>
          </a:prstGeom>
        </p:spPr>
        <p:txBody>
          <a:bodyPr bIns="45000" lIns="90000" rIns="90000" tIns="45000" wrap="none"/>
          <a:p>
            <a:pPr>
              <a:lnSpc>
                <a:spcPct val="100000"/>
              </a:lnSpc>
            </a:pPr>
            <a:r>
              <a:rPr lang="en-US" sz="2400">
                <a:solidFill>
                  <a:srgbClr val="ffff00"/>
                </a:solidFill>
                <a:latin typeface="Calibri"/>
              </a:rPr>
              <a:t> </a:t>
            </a:r>
            <a:endParaRPr/>
          </a:p>
        </p:txBody>
      </p:sp>
      <p:sp>
        <p:nvSpPr>
          <p:cNvPr id="456" name="CustomShape 2"/>
          <p:cNvSpPr/>
          <p:nvPr/>
        </p:nvSpPr>
        <p:spPr>
          <a:xfrm>
            <a:off x="0" y="4952880"/>
            <a:ext cx="8914680" cy="1308240"/>
          </a:xfrm>
          <a:prstGeom prst="rect">
            <a:avLst/>
          </a:prstGeom>
        </p:spPr>
        <p:txBody>
          <a:bodyPr bIns="45000" lIns="90000" rIns="90000" tIns="45000"/>
          <a:p>
            <a:pPr>
              <a:lnSpc>
                <a:spcPct val="100000"/>
              </a:lnSpc>
            </a:pPr>
            <a:r>
              <a:rPr lang="en-US" sz="2400">
                <a:solidFill>
                  <a:srgbClr val="000000"/>
                </a:solidFill>
                <a:latin typeface="Calibri"/>
              </a:rPr>
              <a:t>       </a:t>
            </a:r>
            <a:r>
              <a:rPr lang="en-US" sz="3600">
                <a:solidFill>
                  <a:srgbClr val="000000"/>
                </a:solidFill>
                <a:latin typeface="Calibri"/>
              </a:rPr>
              <a:t> </a:t>
            </a:r>
            <a:r>
              <a:rPr lang="en-US" sz="4000">
                <a:solidFill>
                  <a:srgbClr val="ffffff"/>
                </a:solidFill>
                <a:latin typeface="Calibri"/>
              </a:rPr>
              <a:t>$10,000/person            $23,000/family                       </a:t>
            </a:r>
            <a:endParaRPr/>
          </a:p>
        </p:txBody>
      </p:sp>
      <p:pic>
        <p:nvPicPr>
          <p:cNvPr descr="" id="457" name="Picture 2"/>
          <p:cNvPicPr/>
          <p:nvPr/>
        </p:nvPicPr>
        <p:blipFill>
          <a:blip r:embed="rId1"/>
          <a:stretch>
            <a:fillRect/>
          </a:stretch>
        </p:blipFill>
        <p:spPr>
          <a:xfrm>
            <a:off x="3148560" y="1450800"/>
            <a:ext cx="2388960" cy="3276000"/>
          </a:xfrm>
          <a:prstGeom prst="rect">
            <a:avLst/>
          </a:prstGeom>
        </p:spPr>
      </p:pic>
      <p:sp>
        <p:nvSpPr>
          <p:cNvPr id="458" name="CustomShape 3"/>
          <p:cNvSpPr/>
          <p:nvPr/>
        </p:nvSpPr>
        <p:spPr>
          <a:xfrm>
            <a:off x="0" y="5943600"/>
            <a:ext cx="8646120" cy="455760"/>
          </a:xfrm>
          <a:prstGeom prst="rect">
            <a:avLst/>
          </a:prstGeom>
        </p:spPr>
        <p:txBody>
          <a:bodyPr bIns="45000" lIns="90000" rIns="90000" tIns="45000"/>
          <a:p>
            <a:pPr>
              <a:lnSpc>
                <a:spcPct val="100000"/>
              </a:lnSpc>
            </a:pPr>
            <a:r>
              <a:rPr lang="en-US" sz="2000">
                <a:solidFill>
                  <a:srgbClr val="ffffff"/>
                </a:solidFill>
                <a:latin typeface="Calibri"/>
              </a:rPr>
              <a:t>       </a:t>
            </a:r>
            <a:r>
              <a:rPr lang="en-US" sz="2400">
                <a:solidFill>
                  <a:srgbClr val="ffffff"/>
                </a:solidFill>
                <a:latin typeface="Calibri"/>
              </a:rPr>
              <a:t>Center for MediCare and MediCaid Svcs,    Milliman Index 2015</a:t>
            </a:r>
            <a:endParaRPr/>
          </a:p>
        </p:txBody>
      </p:sp>
      <p:sp>
        <p:nvSpPr>
          <p:cNvPr id="459" name="CustomShape 4"/>
          <p:cNvSpPr/>
          <p:nvPr/>
        </p:nvSpPr>
        <p:spPr>
          <a:xfrm>
            <a:off x="205560" y="380880"/>
            <a:ext cx="8709120" cy="760320"/>
          </a:xfrm>
          <a:prstGeom prst="rect">
            <a:avLst/>
          </a:prstGeom>
        </p:spPr>
        <p:txBody>
          <a:bodyPr bIns="45000" lIns="90000" rIns="90000" tIns="45000"/>
          <a:p>
            <a:pPr>
              <a:lnSpc>
                <a:spcPct val="100000"/>
              </a:lnSpc>
            </a:pPr>
            <a:r>
              <a:rPr lang="en-US">
                <a:solidFill>
                  <a:srgbClr val="ffff00"/>
                </a:solidFill>
                <a:latin typeface="Calibri"/>
              </a:rPr>
              <a:t>    </a:t>
            </a:r>
            <a:r>
              <a:rPr lang="en-US" sz="4400">
                <a:solidFill>
                  <a:srgbClr val="ffff00"/>
                </a:solidFill>
                <a:latin typeface="Calibri"/>
              </a:rPr>
              <a:t>Annual premiums and out-of-pocket </a:t>
            </a:r>
            <a:endParaRPr/>
          </a:p>
        </p:txBody>
      </p:sp>
    </p:spTree>
  </p:cSld>
  <p:timing>
    <p:tnLst>
      <p:par>
        <p:cTn dur="indefinite" id="100" nodeType="tmRoot" restart="never">
          <p:childTnLst>
            <p:seq>
              <p:cTn dur="indefinite" id="101" nodeType="mainSeq">
                <p:childTnLst>
                  <p:par>
                    <p:cTn fill="hold" id="102">
                      <p:stCondLst>
                        <p:cond delay="indefinite"/>
                      </p:stCondLst>
                      <p:childTnLst>
                        <p:par>
                          <p:cTn fill="hold" id="103">
                            <p:stCondLst>
                              <p:cond delay="0"/>
                            </p:stCondLst>
                            <p:childTnLst>
                              <p:par>
                                <p:cTn fill="hold" id="104" nodeType="clickEffect" presetClass="entr" presetID="10">
                                  <p:stCondLst>
                                    <p:cond delay="0"/>
                                  </p:stCondLst>
                                  <p:childTnLst>
                                    <p:set>
                                      <p:cBhvr>
                                        <p:cTn dur="1" fill="hold" id="105">
                                          <p:stCondLst>
                                            <p:cond delay="0"/>
                                          </p:stCondLst>
                                        </p:cTn>
                                        <p:tgtEl>
                                          <p:spTgt spid="459"/>
                                        </p:tgtEl>
                                        <p:attrNameLst>
                                          <p:attrName>style.visibility</p:attrName>
                                        </p:attrNameLst>
                                      </p:cBhvr>
                                      <p:to>
                                        <p:strVal val="visible"/>
                                      </p:to>
                                    </p:set>
                                    <p:animEffect filter="fade" transition="in">
                                      <p:cBhvr additive="repl">
                                        <p:cTn dur="2000" fill="freeze" id="106"/>
                                        <p:tgtEl>
                                          <p:spTgt spid="459"/>
                                        </p:tgtEl>
                                      </p:cBhvr>
                                    </p:animEffect>
                                  </p:childTnLst>
                                </p:cTn>
                              </p:par>
                            </p:childTnLst>
                          </p:cTn>
                        </p:par>
                      </p:childTnLst>
                    </p:cTn>
                  </p:par>
                  <p:par>
                    <p:cTn fill="hold" id="107">
                      <p:stCondLst>
                        <p:cond delay="indefinite"/>
                      </p:stCondLst>
                      <p:childTnLst>
                        <p:par>
                          <p:cTn fill="hold" id="108">
                            <p:stCondLst>
                              <p:cond delay="0"/>
                            </p:stCondLst>
                            <p:childTnLst>
                              <p:par>
                                <p:cTn fill="hold" id="109" nodeType="clickEffect" presetClass="entr" presetID="10">
                                  <p:stCondLst>
                                    <p:cond delay="0"/>
                                  </p:stCondLst>
                                  <p:childTnLst>
                                    <p:set>
                                      <p:cBhvr>
                                        <p:cTn dur="1" fill="hold" id="110">
                                          <p:stCondLst>
                                            <p:cond delay="0"/>
                                          </p:stCondLst>
                                        </p:cTn>
                                        <p:tgtEl>
                                          <p:spTgt spid="457"/>
                                        </p:tgtEl>
                                        <p:attrNameLst>
                                          <p:attrName>style.visibility</p:attrName>
                                        </p:attrNameLst>
                                      </p:cBhvr>
                                      <p:to>
                                        <p:strVal val="visible"/>
                                      </p:to>
                                    </p:set>
                                    <p:animEffect filter="fade" transition="in">
                                      <p:cBhvr additive="repl">
                                        <p:cTn dur="2000" fill="freeze" id="111"/>
                                        <p:tgtEl>
                                          <p:spTgt spid="457"/>
                                        </p:tgtEl>
                                      </p:cBhvr>
                                    </p:animEffect>
                                  </p:childTnLst>
                                </p:cTn>
                              </p:par>
                              <p:par>
                                <p:cTn fill="hold" id="112" nodeType="withEffect" presetClass="entr" presetID="10">
                                  <p:stCondLst>
                                    <p:cond delay="0"/>
                                  </p:stCondLst>
                                  <p:childTnLst>
                                    <p:set>
                                      <p:cBhvr>
                                        <p:cTn dur="1" fill="hold" id="113">
                                          <p:stCondLst>
                                            <p:cond delay="0"/>
                                          </p:stCondLst>
                                        </p:cTn>
                                        <p:tgtEl>
                                          <p:spTgt spid="456"/>
                                        </p:tgtEl>
                                        <p:attrNameLst>
                                          <p:attrName>style.visibility</p:attrName>
                                        </p:attrNameLst>
                                      </p:cBhvr>
                                      <p:to>
                                        <p:strVal val="visible"/>
                                      </p:to>
                                    </p:set>
                                    <p:animEffect filter="fade" transition="in">
                                      <p:cBhvr additive="repl">
                                        <p:cTn dur="2000" fill="freeze" id="114"/>
                                        <p:tgtEl>
                                          <p:spTgt spid="456"/>
                                        </p:tgtEl>
                                      </p:cBhvr>
                                    </p:animEffect>
                                  </p:childTnLst>
                                </p:cTn>
                              </p:par>
                            </p:childTnLst>
                          </p:cTn>
                        </p:par>
                      </p:childTnLst>
                    </p:cTn>
                  </p:par>
                  <p:par>
                    <p:cTn fill="hold" id="115">
                      <p:stCondLst>
                        <p:cond delay="indefinite"/>
                      </p:stCondLst>
                      <p:childTnLst>
                        <p:par>
                          <p:cTn fill="hold" id="116">
                            <p:stCondLst>
                              <p:cond delay="0"/>
                            </p:stCondLst>
                            <p:childTnLst>
                              <p:par>
                                <p:cTn fill="hold" id="117" nodeType="clickEffect" presetClass="entr" presetID="10">
                                  <p:stCondLst>
                                    <p:cond delay="0"/>
                                  </p:stCondLst>
                                  <p:childTnLst>
                                    <p:set>
                                      <p:cBhvr>
                                        <p:cTn dur="1" fill="hold" id="118">
                                          <p:stCondLst>
                                            <p:cond delay="0"/>
                                          </p:stCondLst>
                                        </p:cTn>
                                        <p:tgtEl>
                                          <p:spTgt spid="458"/>
                                        </p:tgtEl>
                                        <p:attrNameLst>
                                          <p:attrName>style.visibility</p:attrName>
                                        </p:attrNameLst>
                                      </p:cBhvr>
                                      <p:to>
                                        <p:strVal val="visible"/>
                                      </p:to>
                                    </p:set>
                                    <p:animEffect filter="fade" transition="in">
                                      <p:cBhvr additive="repl">
                                        <p:cTn dur="2000" fill="freeze" id="119"/>
                                        <p:tgtEl>
                                          <p:spTgt spid="4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0" name="CustomShape 1"/>
          <p:cNvSpPr/>
          <p:nvPr/>
        </p:nvSpPr>
        <p:spPr>
          <a:xfrm>
            <a:off x="457200" y="274680"/>
            <a:ext cx="8228880" cy="1142280"/>
          </a:xfrm>
          <a:prstGeom prst="rect">
            <a:avLst/>
          </a:prstGeom>
        </p:spPr>
      </p:sp>
      <p:pic>
        <p:nvPicPr>
          <p:cNvPr descr="" id="461" name="Content Placeholder 3"/>
          <p:cNvPicPr/>
          <p:nvPr/>
        </p:nvPicPr>
        <p:blipFill>
          <a:blip r:embed="rId1"/>
          <a:stretch>
            <a:fillRect/>
          </a:stretch>
        </p:blipFill>
        <p:spPr>
          <a:xfrm>
            <a:off x="228600" y="72360"/>
            <a:ext cx="8787600" cy="6590520"/>
          </a:xfrm>
          <a:prstGeom prst="rect">
            <a:avLst/>
          </a:prstGeom>
        </p:spPr>
      </p:pic>
    </p:spTree>
  </p:cSld>
  <p:timing>
    <p:tnLst>
      <p:par>
        <p:cTn dur="indefinite" id="120" nodeType="tmRoot" restart="never">
          <p:childTnLst>
            <p:seq>
              <p:cTn dur="indefinite" id="121" nodeType="mainSeq">
                <p:childTnLst>
                  <p:par>
                    <p:cTn fill="hold" id="122">
                      <p:stCondLst>
                        <p:cond delay="indefinite"/>
                      </p:stCondLst>
                      <p:childTnLst>
                        <p:par>
                          <p:cTn fill="hold" id="123">
                            <p:stCondLst>
                              <p:cond delay="0"/>
                            </p:stCondLst>
                            <p:childTnLst>
                              <p:par>
                                <p:cTn fill="hold" id="124" nodeType="withEffect" presetClass="entr" presetID="10">
                                  <p:stCondLst>
                                    <p:cond delay="0"/>
                                  </p:stCondLst>
                                  <p:childTnLst>
                                    <p:set>
                                      <p:cBhvr>
                                        <p:cTn dur="1" fill="hold" id="125">
                                          <p:stCondLst>
                                            <p:cond delay="0"/>
                                          </p:stCondLst>
                                        </p:cTn>
                                        <p:tgtEl>
                                          <p:spTgt spid="461"/>
                                        </p:tgtEl>
                                        <p:attrNameLst>
                                          <p:attrName>style.visibility</p:attrName>
                                        </p:attrNameLst>
                                      </p:cBhvr>
                                      <p:to>
                                        <p:strVal val="visible"/>
                                      </p:to>
                                    </p:set>
                                    <p:animEffect filter="fade" transition="in">
                                      <p:cBhvr additive="repl">
                                        <p:cTn dur="2000" fill="freeze" id="126"/>
                                        <p:tgtEl>
                                          <p:spTgt spid="4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2" name="CustomShape 1"/>
          <p:cNvSpPr/>
          <p:nvPr/>
        </p:nvSpPr>
        <p:spPr>
          <a:xfrm>
            <a:off x="457200" y="1523880"/>
            <a:ext cx="8305200" cy="1828080"/>
          </a:xfrm>
          <a:prstGeom prst="rect">
            <a:avLst/>
          </a:prstGeom>
        </p:spPr>
        <p:txBody>
          <a:bodyPr bIns="45000" lIns="90000" rIns="90000" tIns="45000"/>
          <a:p>
            <a:pPr>
              <a:lnSpc>
                <a:spcPct val="100000"/>
              </a:lnSpc>
            </a:pPr>
            <a:r>
              <a:rPr lang="en-US" sz="2700">
                <a:solidFill>
                  <a:srgbClr val="134b8e"/>
                </a:solidFill>
                <a:latin typeface="Georgia"/>
              </a:rPr>
              <a:t>The large increase in health care costs has created hardships, and sometimes disasters, for individuals and families</a:t>
            </a:r>
            <a:endParaRPr/>
          </a:p>
          <a:p>
            <a:pPr>
              <a:lnSpc>
                <a:spcPct val="100000"/>
              </a:lnSpc>
            </a:pPr>
            <a:endParaRPr/>
          </a:p>
          <a:p>
            <a:pPr>
              <a:lnSpc>
                <a:spcPct val="100000"/>
              </a:lnSpc>
            </a:pPr>
            <a:endParaRPr/>
          </a:p>
          <a:p>
            <a:pPr>
              <a:lnSpc>
                <a:spcPct val="100000"/>
              </a:lnSpc>
            </a:pPr>
            <a:endParaRPr/>
          </a:p>
        </p:txBody>
      </p:sp>
      <p:pic>
        <p:nvPicPr>
          <p:cNvPr descr="" id="463" name="Picture 2"/>
          <p:cNvPicPr/>
          <p:nvPr/>
        </p:nvPicPr>
        <p:blipFill>
          <a:blip r:embed="rId1"/>
          <a:stretch>
            <a:fillRect/>
          </a:stretch>
        </p:blipFill>
        <p:spPr>
          <a:xfrm>
            <a:off x="457200" y="304920"/>
            <a:ext cx="953280" cy="837360"/>
          </a:xfrm>
          <a:prstGeom prst="rect">
            <a:avLst/>
          </a:prstGeom>
        </p:spPr>
      </p:pic>
      <p:sp>
        <p:nvSpPr>
          <p:cNvPr id="464" name="CustomShape 2"/>
          <p:cNvSpPr/>
          <p:nvPr/>
        </p:nvSpPr>
        <p:spPr>
          <a:xfrm>
            <a:off x="4724280" y="3833640"/>
            <a:ext cx="3733200" cy="516600"/>
          </a:xfrm>
          <a:prstGeom prst="rect">
            <a:avLst/>
          </a:prstGeom>
        </p:spPr>
        <p:txBody>
          <a:bodyPr bIns="45000" lIns="90000" rIns="90000" tIns="45000"/>
          <a:p>
            <a:pPr>
              <a:lnSpc>
                <a:spcPct val="100000"/>
              </a:lnSpc>
            </a:pPr>
            <a:r>
              <a:rPr b="1" lang="en-US" sz="2800">
                <a:solidFill>
                  <a:srgbClr val="134b8e"/>
                </a:solidFill>
                <a:latin typeface="Arial"/>
              </a:rPr>
              <a:t>600 Oregonians die</a:t>
            </a:r>
            <a:endParaRPr/>
          </a:p>
        </p:txBody>
      </p:sp>
      <p:sp>
        <p:nvSpPr>
          <p:cNvPr id="465" name="CustomShape 3"/>
          <p:cNvSpPr/>
          <p:nvPr/>
        </p:nvSpPr>
        <p:spPr>
          <a:xfrm>
            <a:off x="762120" y="3886200"/>
            <a:ext cx="3123360" cy="1369800"/>
          </a:xfrm>
          <a:prstGeom prst="rect">
            <a:avLst/>
          </a:prstGeom>
        </p:spPr>
        <p:txBody>
          <a:bodyPr bIns="45000" lIns="90000" rIns="90000" tIns="45000"/>
          <a:p>
            <a:pPr>
              <a:lnSpc>
                <a:spcPct val="100000"/>
              </a:lnSpc>
            </a:pPr>
            <a:r>
              <a:rPr b="1" lang="en-US" sz="2800">
                <a:solidFill>
                  <a:srgbClr val="ef3e42"/>
                </a:solidFill>
                <a:latin typeface="Arial"/>
              </a:rPr>
              <a:t>Due to lack of affordable health care, each year</a:t>
            </a:r>
            <a:endParaRPr/>
          </a:p>
        </p:txBody>
      </p:sp>
      <p:sp>
        <p:nvSpPr>
          <p:cNvPr id="466" name="CustomShape 4"/>
          <p:cNvSpPr/>
          <p:nvPr/>
        </p:nvSpPr>
        <p:spPr>
          <a:xfrm>
            <a:off x="4772160" y="4948200"/>
            <a:ext cx="3456720" cy="516600"/>
          </a:xfrm>
          <a:prstGeom prst="rect">
            <a:avLst/>
          </a:prstGeom>
        </p:spPr>
        <p:txBody>
          <a:bodyPr bIns="45000" lIns="90000" rIns="90000" tIns="45000"/>
          <a:p>
            <a:pPr>
              <a:lnSpc>
                <a:spcPct val="100000"/>
              </a:lnSpc>
            </a:pPr>
            <a:r>
              <a:rPr b="1" lang="en-US" sz="2800">
                <a:solidFill>
                  <a:srgbClr val="134b8e"/>
                </a:solidFill>
                <a:latin typeface="Arial"/>
              </a:rPr>
              <a:t>8,000 go bankrupt</a:t>
            </a:r>
            <a:endParaRPr/>
          </a:p>
        </p:txBody>
      </p:sp>
      <p:sp>
        <p:nvSpPr>
          <p:cNvPr id="467" name="Line 5"/>
          <p:cNvSpPr/>
          <p:nvPr/>
        </p:nvSpPr>
        <p:spPr>
          <a:xfrm flipV="1">
            <a:off x="3809880" y="4063680"/>
            <a:ext cx="914400" cy="427320"/>
          </a:xfrm>
          <a:prstGeom prst="line">
            <a:avLst/>
          </a:prstGeom>
          <a:ln w="38160">
            <a:solidFill>
              <a:srgbClr val="ef3e42"/>
            </a:solidFill>
            <a:round/>
          </a:ln>
        </p:spPr>
      </p:sp>
      <p:sp>
        <p:nvSpPr>
          <p:cNvPr id="468" name="Line 6"/>
          <p:cNvSpPr/>
          <p:nvPr/>
        </p:nvSpPr>
        <p:spPr>
          <a:xfrm>
            <a:off x="3809880" y="4719600"/>
            <a:ext cx="914400" cy="457200"/>
          </a:xfrm>
          <a:prstGeom prst="line">
            <a:avLst/>
          </a:prstGeom>
          <a:ln w="38160">
            <a:solidFill>
              <a:srgbClr val="ef3e42"/>
            </a:solidFill>
            <a:round/>
          </a:ln>
        </p:spPr>
      </p:sp>
      <p:pic>
        <p:nvPicPr>
          <p:cNvPr descr="" id="469" name="Picture 1"/>
          <p:cNvPicPr/>
          <p:nvPr/>
        </p:nvPicPr>
        <p:blipFill>
          <a:blip r:embed="rId2"/>
          <a:stretch>
            <a:fillRect/>
          </a:stretch>
        </p:blipFill>
        <p:spPr>
          <a:xfrm>
            <a:off x="301680" y="122760"/>
            <a:ext cx="1289880" cy="1221120"/>
          </a:xfrm>
          <a:prstGeom prst="rect">
            <a:avLst/>
          </a:prstGeom>
        </p:spPr>
      </p:pic>
      <p:pic>
        <p:nvPicPr>
          <p:cNvPr descr="" id="470" name="Picture 2"/>
          <p:cNvPicPr/>
          <p:nvPr/>
        </p:nvPicPr>
        <p:blipFill>
          <a:blip r:embed="rId3"/>
          <a:stretch>
            <a:fillRect/>
          </a:stretch>
        </p:blipFill>
        <p:spPr>
          <a:xfrm>
            <a:off x="7904880" y="304920"/>
            <a:ext cx="900360" cy="837360"/>
          </a:xfrm>
          <a:prstGeom prst="rect">
            <a:avLst/>
          </a:prstGeom>
        </p:spPr>
      </p:pic>
      <p:sp>
        <p:nvSpPr>
          <p:cNvPr id="471" name="CustomShape 7"/>
          <p:cNvSpPr/>
          <p:nvPr/>
        </p:nvSpPr>
        <p:spPr>
          <a:xfrm>
            <a:off x="1824840" y="136800"/>
            <a:ext cx="4746600" cy="1064880"/>
          </a:xfrm>
          <a:prstGeom prst="rect">
            <a:avLst/>
          </a:prstGeom>
        </p:spPr>
        <p:txBody>
          <a:bodyPr bIns="45000" lIns="90000" rIns="90000" tIns="45000" wrap="none"/>
          <a:p>
            <a:pPr>
              <a:lnSpc>
                <a:spcPct val="100000"/>
              </a:lnSpc>
            </a:pPr>
            <a:r>
              <a:rPr lang="en-US" sz="3200">
                <a:solidFill>
                  <a:srgbClr val="8a6602"/>
                </a:solidFill>
                <a:latin typeface="Georgia"/>
              </a:rPr>
              <a:t>Even with the Affordable </a:t>
            </a:r>
            <a:endParaRPr/>
          </a:p>
          <a:p>
            <a:pPr>
              <a:lnSpc>
                <a:spcPct val="100000"/>
              </a:lnSpc>
            </a:pPr>
            <a:r>
              <a:rPr lang="en-US" sz="3200">
                <a:solidFill>
                  <a:srgbClr val="8a6602"/>
                </a:solidFill>
                <a:latin typeface="Georgia"/>
              </a:rPr>
              <a:t>Care Act . . . .</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2" name="CustomShape 1"/>
          <p:cNvSpPr/>
          <p:nvPr/>
        </p:nvSpPr>
        <p:spPr>
          <a:xfrm>
            <a:off x="301680" y="228600"/>
            <a:ext cx="8533800" cy="758160"/>
          </a:xfrm>
          <a:prstGeom prst="rect">
            <a:avLst/>
          </a:prstGeom>
        </p:spPr>
        <p:txBody>
          <a:bodyPr anchor="b" bIns="45000" lIns="90000" rIns="90000" tIns="45000"/>
          <a:p>
            <a:pPr algn="ctr">
              <a:lnSpc>
                <a:spcPct val="100000"/>
              </a:lnSpc>
            </a:pPr>
            <a:r>
              <a:rPr lang="en-US" sz="3300">
                <a:solidFill>
                  <a:srgbClr val="dc7713"/>
                </a:solidFill>
                <a:latin typeface="Georgia"/>
              </a:rPr>
              <a:t>A Case Study in Lane County, Oregon</a:t>
            </a:r>
            <a:endParaRPr/>
          </a:p>
        </p:txBody>
      </p:sp>
      <p:sp>
        <p:nvSpPr>
          <p:cNvPr id="473" name="CustomShape 2"/>
          <p:cNvSpPr/>
          <p:nvPr/>
        </p:nvSpPr>
        <p:spPr>
          <a:xfrm>
            <a:off x="301680" y="1527120"/>
            <a:ext cx="8503200" cy="4571280"/>
          </a:xfrm>
          <a:prstGeom prst="rect">
            <a:avLst/>
          </a:prstGeom>
        </p:spPr>
        <p:txBody>
          <a:bodyPr bIns="45000" lIns="90000" rIns="90000" tIns="45000"/>
          <a:p>
            <a:pPr>
              <a:lnSpc>
                <a:spcPct val="100000"/>
              </a:lnSpc>
              <a:buSzPct val="85000"/>
              <a:buFont charset="2" typeface="Wingdings 2"/>
              <a:buChar char=""/>
            </a:pPr>
            <a:r>
              <a:rPr lang="en-US" sz="2700">
                <a:solidFill>
                  <a:srgbClr val="000000"/>
                </a:solidFill>
                <a:latin typeface="Georgia"/>
              </a:rPr>
              <a:t>Population – 356,000</a:t>
            </a:r>
            <a:endParaRPr/>
          </a:p>
          <a:p>
            <a:pPr>
              <a:lnSpc>
                <a:spcPct val="100000"/>
              </a:lnSpc>
              <a:buSzPct val="85000"/>
              <a:buFont charset="2" typeface="Wingdings 2"/>
              <a:buChar char=""/>
            </a:pPr>
            <a:r>
              <a:rPr lang="en-US" sz="2700">
                <a:solidFill>
                  <a:srgbClr val="000000"/>
                </a:solidFill>
                <a:latin typeface="Georgia"/>
              </a:rPr>
              <a:t>800 personal bankruptcies in 2014, with 72% related to medical debt AND 10 biggest creditors all medical businesses.</a:t>
            </a:r>
            <a:endParaRPr/>
          </a:p>
          <a:p>
            <a:pPr>
              <a:lnSpc>
                <a:spcPct val="100000"/>
              </a:lnSpc>
              <a:buSzPct val="85000"/>
              <a:buFont charset="2" typeface="Wingdings 2"/>
              <a:buChar char=""/>
            </a:pPr>
            <a:r>
              <a:rPr lang="en-US" sz="2700">
                <a:solidFill>
                  <a:srgbClr val="000000"/>
                </a:solidFill>
                <a:latin typeface="Georgia"/>
              </a:rPr>
              <a:t>Non-profit PeaceHealth increased profits from $39.6 million in 2013 to $97.4 Million in 2014.</a:t>
            </a:r>
            <a:endParaRPr/>
          </a:p>
          <a:p>
            <a:pPr>
              <a:lnSpc>
                <a:spcPct val="100000"/>
              </a:lnSpc>
              <a:buSzPct val="85000"/>
              <a:buFont charset="2" typeface="Wingdings 2"/>
              <a:buChar char=""/>
            </a:pPr>
            <a:r>
              <a:rPr lang="en-US" sz="2700">
                <a:solidFill>
                  <a:srgbClr val="000000"/>
                </a:solidFill>
                <a:latin typeface="Georgia"/>
              </a:rPr>
              <a:t> </a:t>
            </a:r>
            <a:r>
              <a:rPr lang="en-US" sz="2700">
                <a:solidFill>
                  <a:srgbClr val="000000"/>
                </a:solidFill>
                <a:latin typeface="Georgia"/>
              </a:rPr>
              <a:t>PeaceHealth used aggressive collection tactics against Hollie Murphie, who was so underinsured with her employee plan that she was left with thousands of dollars of medical Bills.  Garnished her wages to cover cost of her surgery.</a:t>
            </a:r>
            <a:endParaRPr/>
          </a:p>
        </p:txBody>
      </p:sp>
      <p:pic>
        <p:nvPicPr>
          <p:cNvPr descr="" id="474" name="Picture 1"/>
          <p:cNvPicPr/>
          <p:nvPr/>
        </p:nvPicPr>
        <p:blipFill>
          <a:blip r:embed="rId1"/>
          <a:stretch>
            <a:fillRect/>
          </a:stretch>
        </p:blipFill>
        <p:spPr>
          <a:xfrm>
            <a:off x="326880" y="133920"/>
            <a:ext cx="1189080" cy="1125720"/>
          </a:xfrm>
          <a:prstGeom prst="rect">
            <a:avLst/>
          </a:prstGeom>
        </p:spPr>
      </p:pic>
      <p:pic>
        <p:nvPicPr>
          <p:cNvPr descr="" id="475" name="Picture 2"/>
          <p:cNvPicPr/>
          <p:nvPr/>
        </p:nvPicPr>
        <p:blipFill>
          <a:blip r:embed="rId2"/>
          <a:stretch>
            <a:fillRect/>
          </a:stretch>
        </p:blipFill>
        <p:spPr>
          <a:xfrm>
            <a:off x="8156520" y="457200"/>
            <a:ext cx="758160" cy="666000"/>
          </a:xfrm>
          <a:prstGeom prst="rect">
            <a:avLst/>
          </a:prstGeom>
        </p:spPr>
      </p:pic>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6" name="CustomShape 1"/>
          <p:cNvSpPr/>
          <p:nvPr/>
        </p:nvSpPr>
        <p:spPr>
          <a:xfrm>
            <a:off x="1368360" y="2743200"/>
            <a:ext cx="6479280" cy="1672560"/>
          </a:xfrm>
          <a:prstGeom prst="rect">
            <a:avLst/>
          </a:prstGeom>
        </p:spPr>
        <p:txBody>
          <a:bodyPr bIns="45000" lIns="90000" rIns="90000" tIns="45000"/>
          <a:p>
            <a:pPr algn="ctr">
              <a:lnSpc>
                <a:spcPct val="100000"/>
              </a:lnSpc>
            </a:pPr>
            <a:r>
              <a:rPr b="1" lang="en-US" sz="2800">
                <a:solidFill>
                  <a:srgbClr val="263b86"/>
                </a:solidFill>
                <a:latin typeface="Georgia"/>
              </a:rPr>
              <a:t>Shorter Lives, Poorer Health, lower satisfaction, less access to care</a:t>
            </a:r>
            <a:endParaRPr/>
          </a:p>
        </p:txBody>
      </p:sp>
      <p:sp>
        <p:nvSpPr>
          <p:cNvPr id="477" name="CustomShape 2"/>
          <p:cNvSpPr/>
          <p:nvPr/>
        </p:nvSpPr>
        <p:spPr>
          <a:xfrm>
            <a:off x="722160" y="533520"/>
            <a:ext cx="7771680" cy="1523160"/>
          </a:xfrm>
          <a:prstGeom prst="rect">
            <a:avLst/>
          </a:prstGeom>
        </p:spPr>
        <p:txBody>
          <a:bodyPr anchor="b" bIns="45000" lIns="90000" rIns="90000" tIns="45000"/>
          <a:p>
            <a:pPr algn="ctr">
              <a:lnSpc>
                <a:spcPct val="100000"/>
              </a:lnSpc>
            </a:pPr>
            <a:r>
              <a:rPr lang="en-US" sz="4200">
                <a:solidFill>
                  <a:srgbClr val="ffffff"/>
                </a:solidFill>
                <a:latin typeface="Georgia"/>
              </a:rPr>
              <a:t>The best health care system?</a:t>
            </a:r>
            <a:endParaRPr/>
          </a:p>
        </p:txBody>
      </p:sp>
      <p:pic>
        <p:nvPicPr>
          <p:cNvPr descr="" id="478" name="Picture 1"/>
          <p:cNvPicPr/>
          <p:nvPr/>
        </p:nvPicPr>
        <p:blipFill>
          <a:blip r:embed="rId1"/>
          <a:stretch>
            <a:fillRect/>
          </a:stretch>
        </p:blipFill>
        <p:spPr>
          <a:xfrm>
            <a:off x="301680" y="122760"/>
            <a:ext cx="1289880" cy="1221120"/>
          </a:xfrm>
          <a:prstGeom prst="rect">
            <a:avLst/>
          </a:prstGeom>
        </p:spPr>
      </p:pic>
      <p:pic>
        <p:nvPicPr>
          <p:cNvPr descr="" id="479" name="Picture 2"/>
          <p:cNvPicPr/>
          <p:nvPr/>
        </p:nvPicPr>
        <p:blipFill>
          <a:blip r:embed="rId2"/>
          <a:stretch>
            <a:fillRect/>
          </a:stretch>
        </p:blipFill>
        <p:spPr>
          <a:xfrm>
            <a:off x="7904880" y="304920"/>
            <a:ext cx="900360" cy="837360"/>
          </a:xfrm>
          <a:prstGeom prst="rect">
            <a:avLst/>
          </a:prstGeom>
        </p:spPr>
      </p:pic>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80" name="CustomShape 1"/>
          <p:cNvSpPr/>
          <p:nvPr/>
        </p:nvSpPr>
        <p:spPr>
          <a:xfrm>
            <a:off x="359640" y="171720"/>
            <a:ext cx="8424000" cy="1142280"/>
          </a:xfrm>
          <a:prstGeom prst="rect">
            <a:avLst/>
          </a:prstGeom>
        </p:spPr>
        <p:txBody>
          <a:bodyPr anchor="ctr" bIns="45000" lIns="90000" rIns="90000" tIns="45000"/>
          <a:p>
            <a:r>
              <a:rPr lang="en-US" sz="4800">
                <a:solidFill>
                  <a:srgbClr val="003300"/>
                </a:solidFill>
                <a:latin typeface="Franklin Gothic Medium"/>
              </a:rPr>
              <a:t>Life Expectancy at Birth,</a:t>
            </a:r>
            <a:endParaRPr/>
          </a:p>
          <a:p>
            <a:pPr algn="ctr">
              <a:lnSpc>
                <a:spcPct val="100000"/>
              </a:lnSpc>
            </a:pPr>
            <a:r>
              <a:rPr lang="en-US" sz="4800">
                <a:solidFill>
                  <a:srgbClr val="003300"/>
                </a:solidFill>
                <a:latin typeface="Franklin Gothic Medium"/>
              </a:rPr>
              <a:t>Affluent Countries</a:t>
            </a:r>
            <a:endParaRPr/>
          </a:p>
        </p:txBody>
      </p:sp>
      <p:graphicFrame>
        <p:nvGraphicFramePr>
          <p:cNvPr id="481" name="Chart 4"/>
          <p:cNvGraphicFramePr/>
          <p:nvPr/>
        </p:nvGraphicFramePr>
        <p:xfrm>
          <a:off x="338760" y="1523880"/>
          <a:ext cx="8669160" cy="4486680"/>
        </p:xfrm>
        <a:graphic>
          <a:graphicData uri="http://schemas.openxmlformats.org/drawingml/2006/chart">
            <c:chart xmlns:c="http://schemas.openxmlformats.org/drawingml/2006/chart" xmlns:r="http://schemas.openxmlformats.org/officeDocument/2006/relationships" r:id="rId1"/>
          </a:graphicData>
        </a:graphic>
      </p:graphicFrame>
      <p:sp>
        <p:nvSpPr>
          <p:cNvPr id="482" name="CustomShape 2"/>
          <p:cNvSpPr/>
          <p:nvPr/>
        </p:nvSpPr>
        <p:spPr>
          <a:xfrm>
            <a:off x="1456200" y="3085920"/>
            <a:ext cx="5739840" cy="1249560"/>
          </a:xfrm>
          <a:prstGeom prst="rect">
            <a:avLst/>
          </a:prstGeom>
          <a:solidFill>
            <a:srgbClr val="800000"/>
          </a:solidFill>
          <a:ln>
            <a:solidFill>
              <a:srgbClr val="ebf1dd"/>
            </a:solidFill>
          </a:ln>
        </p:spPr>
        <p:txBody>
          <a:bodyPr anchor="ctr" bIns="137160" lIns="90000" rIns="90000" tIns="137160"/>
          <a:p>
            <a:pPr algn="ctr">
              <a:lnSpc>
                <a:spcPct val="100000"/>
              </a:lnSpc>
            </a:pPr>
            <a:r>
              <a:rPr lang="en-US" sz="3200">
                <a:solidFill>
                  <a:srgbClr val="ebf1dd"/>
                </a:solidFill>
                <a:latin typeface="Franklin Gothic Medium"/>
              </a:rPr>
              <a:t>US life expectancy lower even for those with insurance!</a:t>
            </a:r>
            <a:endParaRPr/>
          </a:p>
        </p:txBody>
      </p:sp>
      <p:pic>
        <p:nvPicPr>
          <p:cNvPr descr="" id="483" name="Picture 1"/>
          <p:cNvPicPr/>
          <p:nvPr/>
        </p:nvPicPr>
        <p:blipFill>
          <a:blip r:embed="rId2"/>
          <a:stretch>
            <a:fillRect/>
          </a:stretch>
        </p:blipFill>
        <p:spPr>
          <a:xfrm>
            <a:off x="301680" y="122760"/>
            <a:ext cx="1289880" cy="1221120"/>
          </a:xfrm>
          <a:prstGeom prst="rect">
            <a:avLst/>
          </a:prstGeom>
        </p:spPr>
      </p:pic>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84" name="CustomShape 1"/>
          <p:cNvSpPr/>
          <p:nvPr/>
        </p:nvSpPr>
        <p:spPr>
          <a:xfrm>
            <a:off x="1309680" y="122760"/>
            <a:ext cx="6508800" cy="864000"/>
          </a:xfrm>
          <a:prstGeom prst="rect">
            <a:avLst/>
          </a:prstGeom>
        </p:spPr>
        <p:txBody>
          <a:bodyPr anchor="b" bIns="45000" lIns="90000" rIns="90000" tIns="45000"/>
          <a:p>
            <a:r>
              <a:rPr lang="en-US" sz="3300">
                <a:solidFill>
                  <a:srgbClr val="dc7713"/>
                </a:solidFill>
                <a:latin typeface="Georgia"/>
              </a:rPr>
              <a:t>Years of Lost Life Before Age 50</a:t>
            </a:r>
            <a:endParaRPr/>
          </a:p>
          <a:p>
            <a:pPr algn="ctr">
              <a:lnSpc>
                <a:spcPct val="100000"/>
              </a:lnSpc>
            </a:pPr>
            <a:r>
              <a:rPr lang="en-US" sz="3300">
                <a:solidFill>
                  <a:srgbClr val="dc7713"/>
                </a:solidFill>
                <a:latin typeface="Georgia"/>
              </a:rPr>
              <a:t> </a:t>
            </a:r>
            <a:r>
              <a:rPr lang="en-US" sz="3300">
                <a:solidFill>
                  <a:srgbClr val="dc7713"/>
                </a:solidFill>
                <a:latin typeface="Georgia"/>
              </a:rPr>
              <a:t>in Men 2006-2008</a:t>
            </a:r>
            <a:endParaRPr/>
          </a:p>
        </p:txBody>
      </p:sp>
      <p:pic>
        <p:nvPicPr>
          <p:cNvPr descr="" id="485" name="Content Placeholder 3"/>
          <p:cNvPicPr/>
          <p:nvPr/>
        </p:nvPicPr>
        <p:blipFill>
          <a:blip r:embed="rId1"/>
          <a:stretch>
            <a:fillRect/>
          </a:stretch>
        </p:blipFill>
        <p:spPr>
          <a:xfrm>
            <a:off x="301680" y="1527120"/>
            <a:ext cx="8503200" cy="4571280"/>
          </a:xfrm>
          <a:prstGeom prst="rect">
            <a:avLst/>
          </a:prstGeom>
        </p:spPr>
      </p:pic>
      <p:sp>
        <p:nvSpPr>
          <p:cNvPr id="486" name="CustomShape 2"/>
          <p:cNvSpPr/>
          <p:nvPr/>
        </p:nvSpPr>
        <p:spPr>
          <a:xfrm>
            <a:off x="563040" y="6138720"/>
            <a:ext cx="8228880" cy="912960"/>
          </a:xfrm>
          <a:prstGeom prst="rect">
            <a:avLst/>
          </a:prstGeom>
        </p:spPr>
        <p:txBody>
          <a:bodyPr bIns="45000" lIns="90000" rIns="90000" tIns="45000" wrap="none"/>
          <a:p>
            <a:pPr>
              <a:lnSpc>
                <a:spcPct val="100000"/>
              </a:lnSpc>
            </a:pPr>
            <a:r>
              <a:rPr lang="en-US">
                <a:solidFill>
                  <a:srgbClr val="000000"/>
                </a:solidFill>
                <a:latin typeface="Georgia"/>
              </a:rPr>
              <a:t>National Academies Press (2013) </a:t>
            </a:r>
            <a:r>
              <a:rPr i="1" lang="en-US">
                <a:solidFill>
                  <a:srgbClr val="000000"/>
                </a:solidFill>
                <a:latin typeface="Georgia"/>
              </a:rPr>
              <a:t>Health in International Perspective:  Shorter </a:t>
            </a:r>
            <a:endParaRPr/>
          </a:p>
          <a:p>
            <a:pPr>
              <a:lnSpc>
                <a:spcPct val="100000"/>
              </a:lnSpc>
            </a:pPr>
            <a:r>
              <a:rPr i="1" lang="en-US">
                <a:solidFill>
                  <a:srgbClr val="000000"/>
                </a:solidFill>
                <a:latin typeface="Georgia"/>
              </a:rPr>
              <a:t>Lives, Poorer Health</a:t>
            </a:r>
            <a:endParaRPr/>
          </a:p>
          <a:p>
            <a:pPr>
              <a:lnSpc>
                <a:spcPct val="100000"/>
              </a:lnSpc>
            </a:pPr>
            <a:endParaRPr/>
          </a:p>
        </p:txBody>
      </p:sp>
      <p:pic>
        <p:nvPicPr>
          <p:cNvPr descr="" id="487" name="Picture 1"/>
          <p:cNvPicPr/>
          <p:nvPr/>
        </p:nvPicPr>
        <p:blipFill>
          <a:blip r:embed="rId2"/>
          <a:stretch>
            <a:fillRect/>
          </a:stretch>
        </p:blipFill>
        <p:spPr>
          <a:xfrm>
            <a:off x="301680" y="122760"/>
            <a:ext cx="1007280" cy="1221120"/>
          </a:xfrm>
          <a:prstGeom prst="rect">
            <a:avLst/>
          </a:prstGeom>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4" name="CustomShape 1"/>
          <p:cNvSpPr/>
          <p:nvPr/>
        </p:nvSpPr>
        <p:spPr>
          <a:xfrm>
            <a:off x="301680" y="228600"/>
            <a:ext cx="8533800" cy="758160"/>
          </a:xfrm>
          <a:prstGeom prst="rect">
            <a:avLst/>
          </a:prstGeom>
        </p:spPr>
        <p:txBody>
          <a:bodyPr anchor="b" bIns="45000" lIns="90000" rIns="90000" tIns="45000"/>
          <a:p>
            <a:pPr algn="ctr">
              <a:lnSpc>
                <a:spcPct val="100000"/>
              </a:lnSpc>
            </a:pPr>
            <a:r>
              <a:rPr lang="en-US" sz="3300">
                <a:solidFill>
                  <a:srgbClr val="dc7713"/>
                </a:solidFill>
                <a:latin typeface="Georgia"/>
              </a:rPr>
              <a:t>Overview</a:t>
            </a:r>
            <a:endParaRPr/>
          </a:p>
        </p:txBody>
      </p:sp>
      <p:sp>
        <p:nvSpPr>
          <p:cNvPr id="385" name="CustomShape 2"/>
          <p:cNvSpPr/>
          <p:nvPr/>
        </p:nvSpPr>
        <p:spPr>
          <a:xfrm>
            <a:off x="301680" y="1527120"/>
            <a:ext cx="8503200" cy="4571280"/>
          </a:xfrm>
          <a:prstGeom prst="rect">
            <a:avLst/>
          </a:prstGeom>
        </p:spPr>
        <p:txBody>
          <a:bodyPr bIns="45000" lIns="90000" rIns="90000" tIns="45000"/>
          <a:p>
            <a:pPr>
              <a:lnSpc>
                <a:spcPct val="100000"/>
              </a:lnSpc>
              <a:buSzPct val="85000"/>
              <a:buFont charset="2" typeface="Wingdings 2"/>
              <a:buChar char=""/>
            </a:pPr>
            <a:r>
              <a:rPr lang="en-US" sz="2700">
                <a:solidFill>
                  <a:srgbClr val="000000"/>
                </a:solidFill>
                <a:latin typeface="Georgia"/>
              </a:rPr>
              <a:t>Do we really have the best health care system in the world?</a:t>
            </a:r>
            <a:endParaRPr/>
          </a:p>
          <a:p>
            <a:pPr>
              <a:lnSpc>
                <a:spcPct val="100000"/>
              </a:lnSpc>
              <a:buSzPct val="85000"/>
              <a:buFont charset="2" typeface="Wingdings 2"/>
              <a:buChar char=""/>
            </a:pPr>
            <a:r>
              <a:rPr lang="en-US" sz="2700">
                <a:solidFill>
                  <a:srgbClr val="000000"/>
                </a:solidFill>
                <a:latin typeface="Georgia"/>
              </a:rPr>
              <a:t>Isn’t everyone covered now with affordable health insurance after passage of the ACA?</a:t>
            </a:r>
            <a:endParaRPr/>
          </a:p>
          <a:p>
            <a:pPr>
              <a:lnSpc>
                <a:spcPct val="100000"/>
              </a:lnSpc>
              <a:buSzPct val="85000"/>
              <a:buFont charset="2" typeface="Wingdings 2"/>
              <a:buChar char=""/>
            </a:pPr>
            <a:r>
              <a:rPr lang="en-US" sz="2700">
                <a:solidFill>
                  <a:srgbClr val="000000"/>
                </a:solidFill>
                <a:latin typeface="Georgia"/>
              </a:rPr>
              <a:t>What could a universal, publicly funded health system look like?</a:t>
            </a:r>
            <a:endParaRPr/>
          </a:p>
          <a:p>
            <a:pPr>
              <a:lnSpc>
                <a:spcPct val="100000"/>
              </a:lnSpc>
              <a:buSzPct val="85000"/>
              <a:buFont charset="2" typeface="Wingdings 2"/>
              <a:buChar char=""/>
            </a:pPr>
            <a:r>
              <a:rPr lang="en-US" sz="2700">
                <a:solidFill>
                  <a:srgbClr val="000000"/>
                </a:solidFill>
                <a:latin typeface="Georgia"/>
              </a:rPr>
              <a:t>How do we get there?</a:t>
            </a:r>
            <a:endParaRPr/>
          </a:p>
          <a:p>
            <a:pPr>
              <a:lnSpc>
                <a:spcPct val="100000"/>
              </a:lnSpc>
              <a:buSzPct val="85000"/>
              <a:buFont charset="2" typeface="Wingdings 2"/>
              <a:buChar char=""/>
            </a:pPr>
            <a:r>
              <a:rPr lang="en-US" sz="2700">
                <a:solidFill>
                  <a:srgbClr val="000000"/>
                </a:solidFill>
                <a:latin typeface="Georgia"/>
              </a:rPr>
              <a:t>What can you do to help?</a:t>
            </a:r>
            <a:endParaRPr/>
          </a:p>
          <a:p>
            <a:pPr>
              <a:lnSpc>
                <a:spcPct val="100000"/>
              </a:lnSpc>
            </a:pPr>
            <a:endParaRPr/>
          </a:p>
          <a:p>
            <a:pPr>
              <a:lnSpc>
                <a:spcPct val="100000"/>
              </a:lnSpc>
            </a:pPr>
            <a:endParaRPr/>
          </a:p>
          <a:p>
            <a:pPr>
              <a:lnSpc>
                <a:spcPct val="100000"/>
              </a:lnSpc>
            </a:pPr>
            <a:endParaRPr/>
          </a:p>
        </p:txBody>
      </p:sp>
      <p:pic>
        <p:nvPicPr>
          <p:cNvPr descr="" id="386" name="Picture 1"/>
          <p:cNvPicPr/>
          <p:nvPr/>
        </p:nvPicPr>
        <p:blipFill>
          <a:blip r:embed="rId1"/>
          <a:stretch>
            <a:fillRect/>
          </a:stretch>
        </p:blipFill>
        <p:spPr>
          <a:xfrm>
            <a:off x="301680" y="122760"/>
            <a:ext cx="1289880" cy="1221120"/>
          </a:xfrm>
          <a:prstGeom prst="rect">
            <a:avLst/>
          </a:prstGeom>
        </p:spPr>
      </p:pic>
      <p:pic>
        <p:nvPicPr>
          <p:cNvPr descr="" id="387" name="Picture 2"/>
          <p:cNvPicPr/>
          <p:nvPr/>
        </p:nvPicPr>
        <p:blipFill>
          <a:blip r:embed="rId2"/>
          <a:stretch>
            <a:fillRect/>
          </a:stretch>
        </p:blipFill>
        <p:spPr>
          <a:xfrm>
            <a:off x="7882200" y="304920"/>
            <a:ext cx="953280" cy="837360"/>
          </a:xfrm>
          <a:prstGeom prst="rect">
            <a:avLst/>
          </a:prstGeom>
        </p:spPr>
      </p:pic>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88" name="CustomShape 1"/>
          <p:cNvSpPr/>
          <p:nvPr/>
        </p:nvSpPr>
        <p:spPr>
          <a:xfrm>
            <a:off x="1865520" y="0"/>
            <a:ext cx="6032520" cy="1297800"/>
          </a:xfrm>
          <a:prstGeom prst="rect">
            <a:avLst/>
          </a:prstGeom>
        </p:spPr>
        <p:txBody>
          <a:bodyPr anchor="b" bIns="45000" lIns="90000" rIns="90000" tIns="45000"/>
          <a:p>
            <a:r>
              <a:rPr lang="en-US" sz="3300">
                <a:solidFill>
                  <a:srgbClr val="dc7713"/>
                </a:solidFill>
                <a:latin typeface="Georgia"/>
              </a:rPr>
              <a:t>Years of Lost Life Before Age 50</a:t>
            </a:r>
            <a:endParaRPr/>
          </a:p>
          <a:p>
            <a:pPr algn="ctr">
              <a:lnSpc>
                <a:spcPct val="100000"/>
              </a:lnSpc>
            </a:pPr>
            <a:r>
              <a:rPr lang="en-US" sz="3300">
                <a:solidFill>
                  <a:srgbClr val="dc7713"/>
                </a:solidFill>
                <a:latin typeface="Georgia"/>
              </a:rPr>
              <a:t> </a:t>
            </a:r>
            <a:r>
              <a:rPr lang="en-US" sz="3300">
                <a:solidFill>
                  <a:srgbClr val="dc7713"/>
                </a:solidFill>
                <a:latin typeface="Georgia"/>
              </a:rPr>
              <a:t>in Women 2006-2008</a:t>
            </a:r>
            <a:endParaRPr/>
          </a:p>
        </p:txBody>
      </p:sp>
      <p:pic>
        <p:nvPicPr>
          <p:cNvPr descr="" id="489" name="Content Placeholder 3"/>
          <p:cNvPicPr/>
          <p:nvPr/>
        </p:nvPicPr>
        <p:blipFill>
          <a:blip r:embed="rId1"/>
          <a:stretch>
            <a:fillRect/>
          </a:stretch>
        </p:blipFill>
        <p:spPr>
          <a:xfrm>
            <a:off x="301680" y="1527120"/>
            <a:ext cx="8503200" cy="4571280"/>
          </a:xfrm>
          <a:prstGeom prst="rect">
            <a:avLst/>
          </a:prstGeom>
        </p:spPr>
      </p:pic>
      <p:sp>
        <p:nvSpPr>
          <p:cNvPr id="490" name="CustomShape 2"/>
          <p:cNvSpPr/>
          <p:nvPr/>
        </p:nvSpPr>
        <p:spPr>
          <a:xfrm>
            <a:off x="720000" y="6293880"/>
            <a:ext cx="8228880" cy="638640"/>
          </a:xfrm>
          <a:prstGeom prst="rect">
            <a:avLst/>
          </a:prstGeom>
        </p:spPr>
        <p:txBody>
          <a:bodyPr bIns="45000" lIns="90000" rIns="90000" tIns="45000" wrap="none"/>
          <a:p>
            <a:pPr>
              <a:lnSpc>
                <a:spcPct val="100000"/>
              </a:lnSpc>
            </a:pPr>
            <a:r>
              <a:rPr lang="en-US">
                <a:solidFill>
                  <a:srgbClr val="000000"/>
                </a:solidFill>
                <a:latin typeface="Georgia"/>
              </a:rPr>
              <a:t>National Academies Press (2013) </a:t>
            </a:r>
            <a:r>
              <a:rPr i="1" lang="en-US">
                <a:solidFill>
                  <a:srgbClr val="000000"/>
                </a:solidFill>
                <a:latin typeface="Georgia"/>
              </a:rPr>
              <a:t>Health in International Perspective:  Shorter </a:t>
            </a:r>
            <a:endParaRPr/>
          </a:p>
          <a:p>
            <a:pPr>
              <a:lnSpc>
                <a:spcPct val="100000"/>
              </a:lnSpc>
            </a:pPr>
            <a:r>
              <a:rPr i="1" lang="en-US">
                <a:solidFill>
                  <a:srgbClr val="000000"/>
                </a:solidFill>
                <a:latin typeface="Georgia"/>
              </a:rPr>
              <a:t>Lives, Poorer Health</a:t>
            </a:r>
            <a:endParaRPr/>
          </a:p>
        </p:txBody>
      </p:sp>
      <p:pic>
        <p:nvPicPr>
          <p:cNvPr descr="" id="491" name="Picture 1"/>
          <p:cNvPicPr/>
          <p:nvPr/>
        </p:nvPicPr>
        <p:blipFill>
          <a:blip r:embed="rId2"/>
          <a:stretch>
            <a:fillRect/>
          </a:stretch>
        </p:blipFill>
        <p:spPr>
          <a:xfrm>
            <a:off x="301680" y="122760"/>
            <a:ext cx="1289880" cy="1221120"/>
          </a:xfrm>
          <a:prstGeom prst="rect">
            <a:avLst/>
          </a:prstGeom>
        </p:spPr>
      </p:pic>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2" name="CustomShape 1"/>
          <p:cNvSpPr/>
          <p:nvPr/>
        </p:nvSpPr>
        <p:spPr>
          <a:xfrm>
            <a:off x="2063880" y="0"/>
            <a:ext cx="5556240" cy="1297800"/>
          </a:xfrm>
          <a:prstGeom prst="rect">
            <a:avLst/>
          </a:prstGeom>
        </p:spPr>
        <p:txBody>
          <a:bodyPr anchor="b" bIns="45000" lIns="90000" rIns="90000" tIns="45000"/>
          <a:p>
            <a:r>
              <a:rPr lang="en-US" sz="3300">
                <a:solidFill>
                  <a:srgbClr val="dc7713"/>
                </a:solidFill>
                <a:latin typeface="Georgia"/>
              </a:rPr>
              <a:t>Infant Mortality Rates</a:t>
            </a:r>
            <a:endParaRPr/>
          </a:p>
          <a:p>
            <a:pPr algn="ctr">
              <a:lnSpc>
                <a:spcPct val="100000"/>
              </a:lnSpc>
            </a:pPr>
            <a:r>
              <a:rPr lang="en-US" sz="3300">
                <a:solidFill>
                  <a:srgbClr val="dc7713"/>
                </a:solidFill>
                <a:latin typeface="Georgia"/>
              </a:rPr>
              <a:t> </a:t>
            </a:r>
            <a:r>
              <a:rPr lang="en-US" sz="3300">
                <a:solidFill>
                  <a:srgbClr val="dc7713"/>
                </a:solidFill>
                <a:latin typeface="Georgia"/>
              </a:rPr>
              <a:t>in 17 countries,2005-2009</a:t>
            </a:r>
            <a:endParaRPr/>
          </a:p>
        </p:txBody>
      </p:sp>
      <p:pic>
        <p:nvPicPr>
          <p:cNvPr descr="" id="493" name="Content Placeholder 3"/>
          <p:cNvPicPr/>
          <p:nvPr/>
        </p:nvPicPr>
        <p:blipFill>
          <a:blip r:embed="rId1"/>
          <a:stretch>
            <a:fillRect/>
          </a:stretch>
        </p:blipFill>
        <p:spPr>
          <a:xfrm>
            <a:off x="301680" y="1527120"/>
            <a:ext cx="8503200" cy="4571280"/>
          </a:xfrm>
          <a:prstGeom prst="rect">
            <a:avLst/>
          </a:prstGeom>
        </p:spPr>
      </p:pic>
      <p:sp>
        <p:nvSpPr>
          <p:cNvPr id="494" name="CustomShape 2"/>
          <p:cNvSpPr/>
          <p:nvPr/>
        </p:nvSpPr>
        <p:spPr>
          <a:xfrm>
            <a:off x="360720" y="6099120"/>
            <a:ext cx="8228880" cy="912960"/>
          </a:xfrm>
          <a:prstGeom prst="rect">
            <a:avLst/>
          </a:prstGeom>
        </p:spPr>
        <p:txBody>
          <a:bodyPr bIns="45000" lIns="90000" rIns="90000" tIns="45000" wrap="none"/>
          <a:p>
            <a:pPr>
              <a:lnSpc>
                <a:spcPct val="100000"/>
              </a:lnSpc>
            </a:pPr>
            <a:r>
              <a:rPr lang="en-US">
                <a:solidFill>
                  <a:srgbClr val="000000"/>
                </a:solidFill>
                <a:latin typeface="Georgia"/>
              </a:rPr>
              <a:t>National Academies Press (2013) </a:t>
            </a:r>
            <a:r>
              <a:rPr i="1" lang="en-US">
                <a:solidFill>
                  <a:srgbClr val="000000"/>
                </a:solidFill>
                <a:latin typeface="Georgia"/>
              </a:rPr>
              <a:t>Health in International Perspective:  Shorter </a:t>
            </a:r>
            <a:endParaRPr/>
          </a:p>
          <a:p>
            <a:pPr>
              <a:lnSpc>
                <a:spcPct val="100000"/>
              </a:lnSpc>
            </a:pPr>
            <a:r>
              <a:rPr i="1" lang="en-US">
                <a:solidFill>
                  <a:srgbClr val="000000"/>
                </a:solidFill>
                <a:latin typeface="Georgia"/>
              </a:rPr>
              <a:t>Lives, Poorer Health</a:t>
            </a:r>
            <a:endParaRPr/>
          </a:p>
          <a:p>
            <a:pPr>
              <a:lnSpc>
                <a:spcPct val="100000"/>
              </a:lnSpc>
            </a:pPr>
            <a:endParaRPr/>
          </a:p>
        </p:txBody>
      </p:sp>
      <p:pic>
        <p:nvPicPr>
          <p:cNvPr descr="" id="495" name="Picture 1"/>
          <p:cNvPicPr/>
          <p:nvPr/>
        </p:nvPicPr>
        <p:blipFill>
          <a:blip r:embed="rId2"/>
          <a:stretch>
            <a:fillRect/>
          </a:stretch>
        </p:blipFill>
        <p:spPr>
          <a:xfrm>
            <a:off x="301680" y="122760"/>
            <a:ext cx="1289880" cy="1221120"/>
          </a:xfrm>
          <a:prstGeom prst="rect">
            <a:avLst/>
          </a:prstGeom>
        </p:spPr>
      </p:pic>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6" name="CustomShape 1"/>
          <p:cNvSpPr/>
          <p:nvPr/>
        </p:nvSpPr>
        <p:spPr>
          <a:xfrm>
            <a:off x="1542240" y="0"/>
            <a:ext cx="6077880" cy="986760"/>
          </a:xfrm>
          <a:prstGeom prst="rect">
            <a:avLst/>
          </a:prstGeom>
        </p:spPr>
        <p:txBody>
          <a:bodyPr anchor="b" bIns="45000" lIns="90000" rIns="90000" tIns="45000"/>
          <a:p>
            <a:r>
              <a:rPr lang="en-US" sz="3300">
                <a:solidFill>
                  <a:srgbClr val="dc7713"/>
                </a:solidFill>
                <a:latin typeface="Georgia"/>
              </a:rPr>
              <a:t>Poorer health,</a:t>
            </a:r>
            <a:endParaRPr/>
          </a:p>
          <a:p>
            <a:pPr algn="ctr">
              <a:lnSpc>
                <a:spcPct val="100000"/>
              </a:lnSpc>
            </a:pPr>
            <a:r>
              <a:rPr lang="en-US" sz="3300">
                <a:solidFill>
                  <a:srgbClr val="dc7713"/>
                </a:solidFill>
                <a:latin typeface="Georgia"/>
              </a:rPr>
              <a:t> </a:t>
            </a:r>
            <a:r>
              <a:rPr lang="en-US" sz="3300">
                <a:solidFill>
                  <a:srgbClr val="dc7713"/>
                </a:solidFill>
                <a:latin typeface="Georgia"/>
              </a:rPr>
              <a:t>using many indicators</a:t>
            </a:r>
            <a:endParaRPr/>
          </a:p>
        </p:txBody>
      </p:sp>
      <p:sp>
        <p:nvSpPr>
          <p:cNvPr id="497" name="CustomShape 2"/>
          <p:cNvSpPr/>
          <p:nvPr/>
        </p:nvSpPr>
        <p:spPr>
          <a:xfrm>
            <a:off x="301680" y="1527120"/>
            <a:ext cx="8503200" cy="4571280"/>
          </a:xfrm>
          <a:prstGeom prst="rect">
            <a:avLst/>
          </a:prstGeom>
        </p:spPr>
        <p:txBody>
          <a:bodyPr bIns="45000" lIns="90000" rIns="90000" tIns="45000"/>
          <a:p>
            <a:pPr>
              <a:lnSpc>
                <a:spcPct val="100000"/>
              </a:lnSpc>
              <a:buSzPct val="85000"/>
              <a:buFont charset="2" typeface="Wingdings 2"/>
              <a:buChar char=""/>
            </a:pPr>
            <a:r>
              <a:rPr lang="en-US" sz="2700">
                <a:solidFill>
                  <a:srgbClr val="000000"/>
                </a:solidFill>
                <a:latin typeface="Georgia"/>
              </a:rPr>
              <a:t>Highest prevalence of diabetes in young adults age 15-44 of any developed country</a:t>
            </a:r>
            <a:endParaRPr/>
          </a:p>
          <a:p>
            <a:pPr>
              <a:lnSpc>
                <a:spcPct val="100000"/>
              </a:lnSpc>
              <a:buSzPct val="85000"/>
              <a:buFont charset="2" typeface="Wingdings 2"/>
              <a:buChar char=""/>
            </a:pPr>
            <a:r>
              <a:rPr lang="en-US" sz="2700">
                <a:solidFill>
                  <a:srgbClr val="000000"/>
                </a:solidFill>
                <a:latin typeface="Georgia"/>
              </a:rPr>
              <a:t>Americans &lt;50 have the highest incidence of heart attack, stroke, cancer, diabetes and activity limitations in comparison with 10 other developed countries</a:t>
            </a:r>
            <a:endParaRPr/>
          </a:p>
        </p:txBody>
      </p:sp>
      <p:sp>
        <p:nvSpPr>
          <p:cNvPr id="498" name="CustomShape 3"/>
          <p:cNvSpPr/>
          <p:nvPr/>
        </p:nvSpPr>
        <p:spPr>
          <a:xfrm>
            <a:off x="916560" y="6309720"/>
            <a:ext cx="8228880" cy="912960"/>
          </a:xfrm>
          <a:prstGeom prst="rect">
            <a:avLst/>
          </a:prstGeom>
        </p:spPr>
        <p:txBody>
          <a:bodyPr bIns="45000" lIns="90000" rIns="90000" tIns="45000" wrap="none"/>
          <a:p>
            <a:pPr>
              <a:lnSpc>
                <a:spcPct val="100000"/>
              </a:lnSpc>
            </a:pPr>
            <a:r>
              <a:rPr lang="en-US">
                <a:solidFill>
                  <a:srgbClr val="000000"/>
                </a:solidFill>
                <a:latin typeface="Georgia"/>
              </a:rPr>
              <a:t>National Academies Press (2013) </a:t>
            </a:r>
            <a:r>
              <a:rPr i="1" lang="en-US">
                <a:solidFill>
                  <a:srgbClr val="000000"/>
                </a:solidFill>
                <a:latin typeface="Georgia"/>
              </a:rPr>
              <a:t>Health in International Perspective:  Shorter </a:t>
            </a:r>
            <a:endParaRPr/>
          </a:p>
          <a:p>
            <a:pPr>
              <a:lnSpc>
                <a:spcPct val="100000"/>
              </a:lnSpc>
            </a:pPr>
            <a:r>
              <a:rPr i="1" lang="en-US">
                <a:solidFill>
                  <a:srgbClr val="000000"/>
                </a:solidFill>
                <a:latin typeface="Georgia"/>
              </a:rPr>
              <a:t>Lives, Poorer Health</a:t>
            </a:r>
            <a:endParaRPr/>
          </a:p>
          <a:p>
            <a:pPr>
              <a:lnSpc>
                <a:spcPct val="100000"/>
              </a:lnSpc>
            </a:pPr>
            <a:endParaRPr/>
          </a:p>
        </p:txBody>
      </p:sp>
      <p:pic>
        <p:nvPicPr>
          <p:cNvPr descr="" id="499" name="Picture 1"/>
          <p:cNvPicPr/>
          <p:nvPr/>
        </p:nvPicPr>
        <p:blipFill>
          <a:blip r:embed="rId1"/>
          <a:stretch>
            <a:fillRect/>
          </a:stretch>
        </p:blipFill>
        <p:spPr>
          <a:xfrm>
            <a:off x="301680" y="122760"/>
            <a:ext cx="1289880" cy="1221120"/>
          </a:xfrm>
          <a:prstGeom prst="rect">
            <a:avLst/>
          </a:prstGeom>
        </p:spPr>
      </p:pic>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0" name="CustomShape 1"/>
          <p:cNvSpPr/>
          <p:nvPr/>
        </p:nvSpPr>
        <p:spPr>
          <a:xfrm>
            <a:off x="241920" y="171720"/>
            <a:ext cx="8550720" cy="1142280"/>
          </a:xfrm>
          <a:prstGeom prst="rect">
            <a:avLst/>
          </a:prstGeom>
        </p:spPr>
        <p:txBody>
          <a:bodyPr anchor="ctr" bIns="45000" lIns="90000" rIns="90000" tIns="45000"/>
          <a:p>
            <a:pPr algn="ctr">
              <a:lnSpc>
                <a:spcPct val="100000"/>
              </a:lnSpc>
            </a:pPr>
            <a:r>
              <a:rPr lang="en-US" sz="4800">
                <a:solidFill>
                  <a:srgbClr val="003300"/>
                </a:solidFill>
                <a:latin typeface="Franklin Gothic Medium"/>
              </a:rPr>
              <a:t>Access To Health Care</a:t>
            </a:r>
            <a:endParaRPr/>
          </a:p>
        </p:txBody>
      </p:sp>
      <p:sp>
        <p:nvSpPr>
          <p:cNvPr id="501" name="CustomShape 2"/>
          <p:cNvSpPr/>
          <p:nvPr/>
        </p:nvSpPr>
        <p:spPr>
          <a:xfrm>
            <a:off x="0" y="6055920"/>
            <a:ext cx="5171760" cy="759600"/>
          </a:xfrm>
          <a:prstGeom prst="rect">
            <a:avLst/>
          </a:prstGeom>
        </p:spPr>
        <p:txBody>
          <a:bodyPr bIns="45000" lIns="90000" rIns="90000" tIns="45000"/>
          <a:p>
            <a:pPr>
              <a:lnSpc>
                <a:spcPct val="100000"/>
              </a:lnSpc>
            </a:pPr>
            <a:r>
              <a:rPr lang="en-US" sz="1100">
                <a:solidFill>
                  <a:srgbClr val="ebf1dd"/>
                </a:solidFill>
                <a:latin typeface="Franklin Gothic Book"/>
              </a:rPr>
              <a:t>Did not see a doctor when sick or did not get recommended care because of cost, did not fill Rx or skipped doses because of cost</a:t>
            </a:r>
            <a:endParaRPr/>
          </a:p>
          <a:p>
            <a:pPr>
              <a:lnSpc>
                <a:spcPct val="100000"/>
              </a:lnSpc>
            </a:pPr>
            <a:r>
              <a:rPr lang="en-US" sz="1100">
                <a:solidFill>
                  <a:srgbClr val="ebf1dd"/>
                </a:solidFill>
                <a:latin typeface="Franklin Gothic Book"/>
              </a:rPr>
              <a:t>Commonwealth Fund data reported in Schoen, C et al.Health Affairs 32,No.12 (2013):2205-2215</a:t>
            </a:r>
            <a:endParaRPr/>
          </a:p>
        </p:txBody>
      </p:sp>
      <p:sp>
        <p:nvSpPr>
          <p:cNvPr id="502" name="CustomShape 3"/>
          <p:cNvSpPr/>
          <p:nvPr/>
        </p:nvSpPr>
        <p:spPr>
          <a:xfrm>
            <a:off x="0" y="2409480"/>
            <a:ext cx="1406520" cy="1553040"/>
          </a:xfrm>
          <a:prstGeom prst="rect">
            <a:avLst/>
          </a:prstGeom>
        </p:spPr>
        <p:txBody>
          <a:bodyPr bIns="45000" lIns="90000" rIns="90000" tIns="45000"/>
          <a:p>
            <a:pPr>
              <a:lnSpc>
                <a:spcPct val="100000"/>
              </a:lnSpc>
            </a:pPr>
            <a:r>
              <a:rPr lang="en-US" sz="2400">
                <a:solidFill>
                  <a:srgbClr val="003300"/>
                </a:solidFill>
                <a:latin typeface="Franklin Gothic Medium"/>
              </a:rPr>
              <a:t>Cost-Related Access Problem</a:t>
            </a:r>
            <a:endParaRPr/>
          </a:p>
        </p:txBody>
      </p:sp>
      <p:graphicFrame>
        <p:nvGraphicFramePr>
          <p:cNvPr id="503" name="Chart 6"/>
          <p:cNvGraphicFramePr/>
          <p:nvPr/>
        </p:nvGraphicFramePr>
        <p:xfrm>
          <a:off x="1107000" y="1064520"/>
          <a:ext cx="7885080" cy="4812480"/>
        </p:xfrm>
        <a:graphic>
          <a:graphicData uri="http://schemas.openxmlformats.org/drawingml/2006/chart">
            <c:chart xmlns:c="http://schemas.openxmlformats.org/drawingml/2006/chart" xmlns:r="http://schemas.openxmlformats.org/officeDocument/2006/relationships" r:id="rId1"/>
          </a:graphicData>
        </a:graphic>
      </p:graphicFrame>
      <p:sp>
        <p:nvSpPr>
          <p:cNvPr id="504" name="CustomShape 4"/>
          <p:cNvSpPr/>
          <p:nvPr/>
        </p:nvSpPr>
        <p:spPr>
          <a:xfrm>
            <a:off x="7780680" y="5302080"/>
            <a:ext cx="1108080" cy="507960"/>
          </a:xfrm>
          <a:prstGeom prst="rect">
            <a:avLst/>
          </a:prstGeom>
          <a:solidFill>
            <a:srgbClr val="01a290"/>
          </a:solidFill>
        </p:spPr>
      </p:sp>
      <p:sp>
        <p:nvSpPr>
          <p:cNvPr id="505" name="CustomShape 5"/>
          <p:cNvSpPr/>
          <p:nvPr/>
        </p:nvSpPr>
        <p:spPr>
          <a:xfrm>
            <a:off x="5836680" y="1861560"/>
            <a:ext cx="2574000" cy="547200"/>
          </a:xfrm>
          <a:prstGeom prst="rect">
            <a:avLst/>
          </a:prstGeom>
          <a:solidFill>
            <a:srgbClr val="005148"/>
          </a:solidFill>
          <a:ln w="9360">
            <a:solidFill>
              <a:srgbClr val="ebf1dd"/>
            </a:solidFill>
            <a:round/>
          </a:ln>
        </p:spPr>
        <p:txBody>
          <a:bodyPr anchor="ctr" bIns="45000" lIns="90000" rIns="90000" tIns="45000"/>
          <a:p>
            <a:pPr algn="ctr">
              <a:lnSpc>
                <a:spcPct val="90000"/>
              </a:lnSpc>
            </a:pPr>
            <a:r>
              <a:rPr lang="en-US" sz="2400">
                <a:solidFill>
                  <a:srgbClr val="ebf1dd"/>
                </a:solidFill>
                <a:latin typeface="Franklin Gothic Book"/>
              </a:rPr>
              <a:t>USA Uninsured</a:t>
            </a:r>
            <a:endParaRPr/>
          </a:p>
        </p:txBody>
      </p:sp>
      <p:sp>
        <p:nvSpPr>
          <p:cNvPr id="506" name="CustomShape 6"/>
          <p:cNvSpPr/>
          <p:nvPr/>
        </p:nvSpPr>
        <p:spPr>
          <a:xfrm>
            <a:off x="5319000" y="3553560"/>
            <a:ext cx="2574000" cy="547200"/>
          </a:xfrm>
          <a:prstGeom prst="rect">
            <a:avLst/>
          </a:prstGeom>
          <a:solidFill>
            <a:srgbClr val="005148"/>
          </a:solidFill>
          <a:ln w="9360">
            <a:solidFill>
              <a:srgbClr val="ebf1dd"/>
            </a:solidFill>
            <a:round/>
          </a:ln>
        </p:spPr>
        <p:txBody>
          <a:bodyPr anchor="ctr" bIns="45000" lIns="90000" rIns="90000" tIns="45000"/>
          <a:p>
            <a:pPr algn="ctr">
              <a:lnSpc>
                <a:spcPct val="90000"/>
              </a:lnSpc>
            </a:pPr>
            <a:r>
              <a:rPr lang="en-US" sz="2400">
                <a:solidFill>
                  <a:srgbClr val="ebf1dd"/>
                </a:solidFill>
                <a:latin typeface="Franklin Gothic Book"/>
              </a:rPr>
              <a:t>USA Insured</a:t>
            </a:r>
            <a:endParaRPr/>
          </a:p>
        </p:txBody>
      </p:sp>
      <p:sp>
        <p:nvSpPr>
          <p:cNvPr id="507" name="CustomShape 7"/>
          <p:cNvSpPr/>
          <p:nvPr/>
        </p:nvSpPr>
        <p:spPr>
          <a:xfrm>
            <a:off x="1965960" y="1679040"/>
            <a:ext cx="3722040" cy="1234440"/>
          </a:xfrm>
          <a:prstGeom prst="rect">
            <a:avLst/>
          </a:prstGeom>
          <a:solidFill>
            <a:srgbClr val="800000"/>
          </a:solidFill>
          <a:ln w="9360">
            <a:solidFill>
              <a:srgbClr val="ebf1dd"/>
            </a:solidFill>
            <a:round/>
          </a:ln>
        </p:spPr>
        <p:txBody>
          <a:bodyPr anchor="ctr" bIns="45000" lIns="90000" rIns="90000" tIns="45000"/>
          <a:p>
            <a:pPr algn="ctr">
              <a:lnSpc>
                <a:spcPct val="100000"/>
              </a:lnSpc>
            </a:pPr>
            <a:r>
              <a:rPr lang="en-US" sz="2400">
                <a:solidFill>
                  <a:srgbClr val="ebf1dd"/>
                </a:solidFill>
                <a:latin typeface="Franklin Gothic Medium"/>
              </a:rPr>
              <a:t>Americans have the most problems – even those with insurance</a:t>
            </a:r>
            <a:endParaRPr/>
          </a:p>
        </p:txBody>
      </p:sp>
      <p:pic>
        <p:nvPicPr>
          <p:cNvPr descr="" id="508" name="Picture 1"/>
          <p:cNvPicPr/>
          <p:nvPr/>
        </p:nvPicPr>
        <p:blipFill>
          <a:blip r:embed="rId2"/>
          <a:stretch>
            <a:fillRect/>
          </a:stretch>
        </p:blipFill>
        <p:spPr>
          <a:xfrm>
            <a:off x="301680" y="122760"/>
            <a:ext cx="1289880" cy="1221120"/>
          </a:xfrm>
          <a:prstGeom prst="rect">
            <a:avLst/>
          </a:prstGeom>
        </p:spPr>
      </p:pic>
    </p:spTree>
  </p:cSld>
  <p:timing>
    <p:tnLst>
      <p:par>
        <p:cTn dur="indefinite" id="127" nodeType="tmRoot" restart="never">
          <p:childTnLst>
            <p:seq>
              <p:cTn dur="indefinite" id="128" nodeType="mainSeq">
                <p:childTnLst>
                  <p:par>
                    <p:cTn fill="hold" id="129">
                      <p:stCondLst>
                        <p:cond delay="indefinite"/>
                      </p:stCondLst>
                      <p:childTnLst>
                        <p:par>
                          <p:cTn fill="hold" id="130">
                            <p:stCondLst>
                              <p:cond delay="0"/>
                            </p:stCondLst>
                            <p:childTnLst>
                              <p:par>
                                <p:cTn fill="hold" id="131" nodeType="clickEffect" presetClass="entr" presetID="10">
                                  <p:stCondLst>
                                    <p:cond delay="0"/>
                                  </p:stCondLst>
                                  <p:childTnLst>
                                    <p:set>
                                      <p:cBhvr>
                                        <p:cTn dur="1" fill="hold" id="132">
                                          <p:stCondLst>
                                            <p:cond delay="0"/>
                                          </p:stCondLst>
                                        </p:cTn>
                                        <p:tgtEl>
                                          <p:spTgt spid="500"/>
                                        </p:tgtEl>
                                        <p:attrNameLst>
                                          <p:attrName>style.visibility</p:attrName>
                                        </p:attrNameLst>
                                      </p:cBhvr>
                                      <p:to>
                                        <p:strVal val="visible"/>
                                      </p:to>
                                    </p:set>
                                    <p:animEffect filter="fade" transition="in">
                                      <p:cBhvr additive="repl">
                                        <p:cTn dur="500" fill="freeze" id="133"/>
                                        <p:tgtEl>
                                          <p:spTgt spid="500"/>
                                        </p:tgtEl>
                                      </p:cBhvr>
                                    </p:animEffect>
                                  </p:childTnLst>
                                </p:cTn>
                              </p:par>
                            </p:childTnLst>
                          </p:cTn>
                        </p:par>
                      </p:childTnLst>
                    </p:cTn>
                  </p:par>
                  <p:par>
                    <p:cTn fill="hold" id="134">
                      <p:stCondLst>
                        <p:cond delay="indefinite"/>
                      </p:stCondLst>
                      <p:childTnLst>
                        <p:par>
                          <p:cTn fill="hold" id="135">
                            <p:stCondLst>
                              <p:cond delay="0"/>
                            </p:stCondLst>
                            <p:childTnLst>
                              <p:par>
                                <p:cTn fill="hold" id="136" nodeType="clickEffect" presetClass="entr" presetID="10">
                                  <p:stCondLst>
                                    <p:cond delay="0"/>
                                  </p:stCondLst>
                                  <p:childTnLst>
                                    <p:set>
                                      <p:cBhvr>
                                        <p:cTn dur="1" fill="hold" id="137">
                                          <p:stCondLst>
                                            <p:cond delay="0"/>
                                          </p:stCondLst>
                                        </p:cTn>
                                        <p:attrNameLst>
                                          <p:attrName>style.visibility</p:attrName>
                                        </p:attrNameLst>
                                      </p:cBhvr>
                                      <p:to>
                                        <p:strVal val="visible"/>
                                      </p:to>
                                    </p:set>
                                    <p:animEffect filter="fade" transition="in">
                                      <p:cBhvr additive="repl">
                                        <p:cTn dur="500" fill="freeze" id="138"/>
                                      </p:cBhvr>
                                    </p:animEffect>
                                  </p:childTnLst>
                                </p:cTn>
                              </p:par>
                            </p:childTnLst>
                          </p:cTn>
                        </p:par>
                      </p:childTnLst>
                    </p:cTn>
                  </p:par>
                  <p:par>
                    <p:cTn fill="hold" id="139">
                      <p:stCondLst>
                        <p:cond delay="indefinite"/>
                      </p:stCondLst>
                      <p:childTnLst>
                        <p:par>
                          <p:cTn fill="hold" id="140">
                            <p:stCondLst>
                              <p:cond delay="0"/>
                            </p:stCondLst>
                            <p:childTnLst>
                              <p:par>
                                <p:cTn fill="hold" id="141" nodeType="clickEffect" presetClass="entr" presetID="10">
                                  <p:stCondLst>
                                    <p:cond delay="0"/>
                                  </p:stCondLst>
                                  <p:childTnLst>
                                    <p:set>
                                      <p:cBhvr>
                                        <p:cTn dur="1" fill="hold" id="142">
                                          <p:stCondLst>
                                            <p:cond delay="0"/>
                                          </p:stCondLst>
                                        </p:cTn>
                                        <p:tgtEl>
                                          <p:spTgt spid="507"/>
                                        </p:tgtEl>
                                        <p:attrNameLst>
                                          <p:attrName>style.visibility</p:attrName>
                                        </p:attrNameLst>
                                      </p:cBhvr>
                                      <p:to>
                                        <p:strVal val="visible"/>
                                      </p:to>
                                    </p:set>
                                    <p:animEffect filter="fade" transition="in">
                                      <p:cBhvr additive="repl">
                                        <p:cTn dur="500" fill="freeze" id="143"/>
                                        <p:tgtEl>
                                          <p:spTgt spid="507"/>
                                        </p:tgtEl>
                                      </p:cBhvr>
                                    </p:animEffect>
                                  </p:childTnLst>
                                </p:cTn>
                              </p:par>
                            </p:childTnLst>
                          </p:cTn>
                        </p:par>
                      </p:childTnLst>
                    </p:cTn>
                  </p:par>
                  <p:par>
                    <p:cTn fill="hold" id="144">
                      <p:stCondLst>
                        <p:cond delay="indefinite"/>
                      </p:stCondLst>
                      <p:childTnLst>
                        <p:par>
                          <p:cTn fill="hold" id="145">
                            <p:stCondLst>
                              <p:cond delay="0"/>
                            </p:stCondLst>
                            <p:childTnLst>
                              <p:par>
                                <p:cTn fill="hold" id="146" nodeType="clickEffect" presetClass="entr" presetID="10">
                                  <p:stCondLst>
                                    <p:cond delay="0"/>
                                  </p:stCondLst>
                                  <p:childTnLst>
                                    <p:set>
                                      <p:cBhvr>
                                        <p:cTn dur="1" fill="hold" id="147">
                                          <p:stCondLst>
                                            <p:cond delay="0"/>
                                          </p:stCondLst>
                                        </p:cTn>
                                        <p:tgtEl>
                                          <p:spTgt spid="505"/>
                                        </p:tgtEl>
                                        <p:attrNameLst>
                                          <p:attrName>style.visibility</p:attrName>
                                        </p:attrNameLst>
                                      </p:cBhvr>
                                      <p:to>
                                        <p:strVal val="visible"/>
                                      </p:to>
                                    </p:set>
                                    <p:animEffect filter="fade" transition="in">
                                      <p:cBhvr additive="repl">
                                        <p:cTn dur="500" fill="freeze" id="148"/>
                                        <p:tgtEl>
                                          <p:spTgt spid="505"/>
                                        </p:tgtEl>
                                      </p:cBhvr>
                                    </p:animEffect>
                                  </p:childTnLst>
                                </p:cTn>
                              </p:par>
                            </p:childTnLst>
                          </p:cTn>
                        </p:par>
                      </p:childTnLst>
                    </p:cTn>
                  </p:par>
                  <p:par>
                    <p:cTn fill="hold" id="149">
                      <p:stCondLst>
                        <p:cond delay="indefinite"/>
                      </p:stCondLst>
                      <p:childTnLst>
                        <p:par>
                          <p:cTn fill="hold" id="150">
                            <p:stCondLst>
                              <p:cond delay="0"/>
                            </p:stCondLst>
                            <p:childTnLst>
                              <p:par>
                                <p:cTn fill="hold" id="151" nodeType="clickEffect" presetClass="entr" presetID="10">
                                  <p:stCondLst>
                                    <p:cond delay="0"/>
                                  </p:stCondLst>
                                  <p:childTnLst>
                                    <p:set>
                                      <p:cBhvr>
                                        <p:cTn dur="1" fill="hold" id="152">
                                          <p:stCondLst>
                                            <p:cond delay="0"/>
                                          </p:stCondLst>
                                        </p:cTn>
                                        <p:tgtEl>
                                          <p:spTgt spid="506"/>
                                        </p:tgtEl>
                                        <p:attrNameLst>
                                          <p:attrName>style.visibility</p:attrName>
                                        </p:attrNameLst>
                                      </p:cBhvr>
                                      <p:to>
                                        <p:strVal val="visible"/>
                                      </p:to>
                                    </p:set>
                                    <p:animEffect filter="fade" transition="in">
                                      <p:cBhvr additive="repl">
                                        <p:cTn dur="500" fill="freeze" id="153"/>
                                        <p:tgtEl>
                                          <p:spTgt spid="50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509" name="Chart 2"/>
          <p:cNvGraphicFramePr/>
          <p:nvPr/>
        </p:nvGraphicFramePr>
        <p:xfrm>
          <a:off x="232920" y="1600200"/>
          <a:ext cx="8719920" cy="5163840"/>
        </p:xfrm>
        <a:graphic>
          <a:graphicData uri="http://schemas.openxmlformats.org/drawingml/2006/chart">
            <c:chart xmlns:c="http://schemas.openxmlformats.org/drawingml/2006/chart" xmlns:r="http://schemas.openxmlformats.org/officeDocument/2006/relationships" r:id="rId1"/>
          </a:graphicData>
        </a:graphic>
      </p:graphicFrame>
      <p:pic>
        <p:nvPicPr>
          <p:cNvPr descr="" id="510" name="Picture 2"/>
          <p:cNvPicPr/>
          <p:nvPr/>
        </p:nvPicPr>
        <p:blipFill>
          <a:blip r:embed="rId2"/>
          <a:stretch>
            <a:fillRect/>
          </a:stretch>
        </p:blipFill>
        <p:spPr>
          <a:xfrm>
            <a:off x="8190000" y="304920"/>
            <a:ext cx="953280" cy="837360"/>
          </a:xfrm>
          <a:prstGeom prst="rect">
            <a:avLst/>
          </a:prstGeom>
        </p:spPr>
      </p:pic>
      <p:sp>
        <p:nvSpPr>
          <p:cNvPr id="511" name="CustomShape 1"/>
          <p:cNvSpPr/>
          <p:nvPr/>
        </p:nvSpPr>
        <p:spPr>
          <a:xfrm>
            <a:off x="1523880" y="152280"/>
            <a:ext cx="7466760" cy="1237680"/>
          </a:xfrm>
          <a:prstGeom prst="rect">
            <a:avLst/>
          </a:prstGeom>
        </p:spPr>
        <p:txBody>
          <a:bodyPr anchor="ctr" bIns="45000" lIns="90000" rIns="90000" tIns="45000"/>
          <a:p>
            <a:pPr>
              <a:lnSpc>
                <a:spcPct val="100000"/>
              </a:lnSpc>
            </a:pPr>
            <a:r>
              <a:rPr b="1" lang="en-US" sz="3600">
                <a:solidFill>
                  <a:srgbClr val="ef3e42"/>
                </a:solidFill>
                <a:latin typeface="Georgia"/>
              </a:rPr>
              <a:t>Satisfaction with health system</a:t>
            </a:r>
            <a:endParaRPr/>
          </a:p>
        </p:txBody>
      </p:sp>
      <p:graphicFrame>
        <p:nvGraphicFramePr>
          <p:cNvPr id="512" name="Chart 4"/>
          <p:cNvGraphicFramePr/>
          <p:nvPr/>
        </p:nvGraphicFramePr>
        <p:xfrm>
          <a:off x="228600" y="1600200"/>
          <a:ext cx="8762400" cy="5171400"/>
        </p:xfrm>
        <a:graphic>
          <a:graphicData uri="http://schemas.openxmlformats.org/drawingml/2006/chart">
            <c:chart xmlns:c="http://schemas.openxmlformats.org/drawingml/2006/chart" xmlns:r="http://schemas.openxmlformats.org/officeDocument/2006/relationships" r:id="rId3"/>
          </a:graphicData>
        </a:graphic>
      </p:graphicFrame>
      <p:pic>
        <p:nvPicPr>
          <p:cNvPr descr="" id="513" name="Picture 1"/>
          <p:cNvPicPr/>
          <p:nvPr/>
        </p:nvPicPr>
        <p:blipFill>
          <a:blip r:embed="rId4"/>
          <a:stretch>
            <a:fillRect/>
          </a:stretch>
        </p:blipFill>
        <p:spPr>
          <a:xfrm>
            <a:off x="301680" y="122760"/>
            <a:ext cx="1289880" cy="1221120"/>
          </a:xfrm>
          <a:prstGeom prst="rect">
            <a:avLst/>
          </a:prstGeom>
        </p:spPr>
      </p:pic>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14" name="CustomShape 1"/>
          <p:cNvSpPr/>
          <p:nvPr/>
        </p:nvSpPr>
        <p:spPr>
          <a:xfrm>
            <a:off x="1368360" y="2743200"/>
            <a:ext cx="6479280" cy="1672560"/>
          </a:xfrm>
          <a:prstGeom prst="rect">
            <a:avLst/>
          </a:prstGeom>
        </p:spPr>
        <p:txBody>
          <a:bodyPr bIns="45000" lIns="90000" rIns="90000" tIns="45000"/>
          <a:p>
            <a:pPr algn="ctr">
              <a:lnSpc>
                <a:spcPct val="100000"/>
              </a:lnSpc>
            </a:pPr>
            <a:r>
              <a:rPr b="1" lang="en-US" sz="2800">
                <a:solidFill>
                  <a:srgbClr val="263b86"/>
                </a:solidFill>
                <a:latin typeface="Georgia"/>
              </a:rPr>
              <a:t>Federal Legislation </a:t>
            </a:r>
            <a:r>
              <a:rPr b="1" lang="en-US" sz="2800" u="sng">
                <a:solidFill>
                  <a:srgbClr val="263b86"/>
                </a:solidFill>
                <a:latin typeface="Georgia"/>
              </a:rPr>
              <a:t>AND </a:t>
            </a:r>
            <a:r>
              <a:rPr b="1" lang="en-US" sz="2800">
                <a:solidFill>
                  <a:srgbClr val="263b86"/>
                </a:solidFill>
                <a:latin typeface="Georgia"/>
              </a:rPr>
              <a:t>State by state initiatives</a:t>
            </a:r>
            <a:endParaRPr/>
          </a:p>
        </p:txBody>
      </p:sp>
      <p:sp>
        <p:nvSpPr>
          <p:cNvPr id="515" name="CustomShape 2"/>
          <p:cNvSpPr/>
          <p:nvPr/>
        </p:nvSpPr>
        <p:spPr>
          <a:xfrm>
            <a:off x="1242720" y="655560"/>
            <a:ext cx="7251480" cy="1401120"/>
          </a:xfrm>
          <a:prstGeom prst="rect">
            <a:avLst/>
          </a:prstGeom>
        </p:spPr>
        <p:txBody>
          <a:bodyPr anchor="b" bIns="45000" lIns="90000" rIns="90000" tIns="45000"/>
          <a:p>
            <a:pPr algn="ctr">
              <a:lnSpc>
                <a:spcPct val="100000"/>
              </a:lnSpc>
            </a:pPr>
            <a:r>
              <a:rPr lang="en-US" sz="4200">
                <a:solidFill>
                  <a:srgbClr val="ffffff"/>
                </a:solidFill>
                <a:latin typeface="Georgia"/>
              </a:rPr>
              <a:t>What could a universal, publicly funded health system look like?</a:t>
            </a:r>
            <a:endParaRPr/>
          </a:p>
        </p:txBody>
      </p:sp>
      <p:pic>
        <p:nvPicPr>
          <p:cNvPr descr="" id="516" name="Picture 1"/>
          <p:cNvPicPr/>
          <p:nvPr/>
        </p:nvPicPr>
        <p:blipFill>
          <a:blip r:embed="rId1"/>
          <a:stretch>
            <a:fillRect/>
          </a:stretch>
        </p:blipFill>
        <p:spPr>
          <a:xfrm>
            <a:off x="50400" y="122760"/>
            <a:ext cx="1289880" cy="1221120"/>
          </a:xfrm>
          <a:prstGeom prst="rect">
            <a:avLst/>
          </a:prstGeom>
        </p:spPr>
      </p:pic>
      <p:pic>
        <p:nvPicPr>
          <p:cNvPr descr="" id="517" name="Picture 2"/>
          <p:cNvPicPr/>
          <p:nvPr/>
        </p:nvPicPr>
        <p:blipFill>
          <a:blip r:embed="rId2"/>
          <a:stretch>
            <a:fillRect/>
          </a:stretch>
        </p:blipFill>
        <p:spPr>
          <a:xfrm>
            <a:off x="8323200" y="205920"/>
            <a:ext cx="900360" cy="837360"/>
          </a:xfrm>
          <a:prstGeom prst="rect">
            <a:avLst/>
          </a:prstGeom>
        </p:spPr>
      </p:pic>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18" name="CustomShape 1"/>
          <p:cNvSpPr/>
          <p:nvPr/>
        </p:nvSpPr>
        <p:spPr>
          <a:xfrm>
            <a:off x="301680" y="228600"/>
            <a:ext cx="8533800" cy="758160"/>
          </a:xfrm>
          <a:prstGeom prst="rect">
            <a:avLst/>
          </a:prstGeom>
        </p:spPr>
        <p:txBody>
          <a:bodyPr anchor="b" bIns="45000" lIns="90000" rIns="90000" tIns="45000"/>
          <a:p>
            <a:r>
              <a:rPr lang="en-US" sz="3300">
                <a:solidFill>
                  <a:srgbClr val="dc7713"/>
                </a:solidFill>
                <a:latin typeface="Georgia"/>
              </a:rPr>
              <a:t>Proposed Federal Legislation:</a:t>
            </a:r>
            <a:endParaRPr/>
          </a:p>
          <a:p>
            <a:pPr algn="ctr">
              <a:lnSpc>
                <a:spcPct val="100000"/>
              </a:lnSpc>
            </a:pPr>
            <a:r>
              <a:rPr lang="en-US" sz="3300">
                <a:solidFill>
                  <a:srgbClr val="dc7713"/>
                </a:solidFill>
                <a:latin typeface="Georgia"/>
              </a:rPr>
              <a:t>Universal Converage</a:t>
            </a:r>
            <a:endParaRPr/>
          </a:p>
        </p:txBody>
      </p:sp>
      <p:sp>
        <p:nvSpPr>
          <p:cNvPr id="519" name="CustomShape 2"/>
          <p:cNvSpPr/>
          <p:nvPr/>
        </p:nvSpPr>
        <p:spPr>
          <a:xfrm>
            <a:off x="301680" y="1371600"/>
            <a:ext cx="4037760" cy="4681080"/>
          </a:xfrm>
          <a:prstGeom prst="rect">
            <a:avLst/>
          </a:prstGeom>
        </p:spPr>
        <p:txBody>
          <a:bodyPr bIns="45000" lIns="90000" rIns="90000" tIns="45000"/>
          <a:p>
            <a:pPr>
              <a:lnSpc>
                <a:spcPct val="100000"/>
              </a:lnSpc>
            </a:pPr>
            <a:r>
              <a:rPr lang="en-US" sz="2800">
                <a:solidFill>
                  <a:srgbClr val="000000"/>
                </a:solidFill>
                <a:latin typeface="Georgia"/>
              </a:rPr>
              <a:t>Single Payer Bill</a:t>
            </a:r>
            <a:endParaRPr/>
          </a:p>
          <a:p>
            <a:pPr>
              <a:lnSpc>
                <a:spcPct val="100000"/>
              </a:lnSpc>
            </a:pPr>
            <a:r>
              <a:rPr lang="en-US" sz="2800">
                <a:solidFill>
                  <a:srgbClr val="000000"/>
                </a:solidFill>
                <a:latin typeface="Georgia"/>
              </a:rPr>
              <a:t>YES. Everyone covered automatically at birth</a:t>
            </a:r>
            <a:endParaRPr/>
          </a:p>
        </p:txBody>
      </p:sp>
      <p:sp>
        <p:nvSpPr>
          <p:cNvPr id="520" name="CustomShape 3"/>
          <p:cNvSpPr/>
          <p:nvPr/>
        </p:nvSpPr>
        <p:spPr>
          <a:xfrm>
            <a:off x="4800600" y="1371600"/>
            <a:ext cx="4037760" cy="4681080"/>
          </a:xfrm>
          <a:prstGeom prst="rect">
            <a:avLst/>
          </a:prstGeom>
        </p:spPr>
        <p:txBody>
          <a:bodyPr bIns="45000" lIns="90000" rIns="90000" tIns="45000"/>
          <a:p>
            <a:pPr algn="r">
              <a:lnSpc>
                <a:spcPct val="100000"/>
              </a:lnSpc>
            </a:pPr>
            <a:r>
              <a:rPr lang="en-US" sz="2500">
                <a:solidFill>
                  <a:srgbClr val="ffffff"/>
                </a:solidFill>
                <a:latin typeface="Georgia"/>
              </a:rPr>
              <a:t>Afforcable Care Act</a:t>
            </a:r>
            <a:endParaRPr/>
          </a:p>
          <a:p>
            <a:pPr algn="r">
              <a:lnSpc>
                <a:spcPct val="100000"/>
              </a:lnSpc>
            </a:pPr>
            <a:r>
              <a:rPr lang="en-US" sz="2500">
                <a:solidFill>
                  <a:srgbClr val="ffffff"/>
                </a:solidFill>
                <a:latin typeface="Georgia"/>
              </a:rPr>
              <a:t>NO.  30 million will still be uninsured in 2022 and tens of millions will remain </a:t>
            </a:r>
            <a:r>
              <a:rPr b="1" lang="en-US" sz="2500" u="sng">
                <a:solidFill>
                  <a:srgbClr val="ffffff"/>
                </a:solidFill>
                <a:latin typeface="Georgia"/>
              </a:rPr>
              <a:t>under</a:t>
            </a:r>
            <a:r>
              <a:rPr lang="en-US" sz="2500">
                <a:solidFill>
                  <a:srgbClr val="ffffff"/>
                </a:solidFill>
                <a:latin typeface="Georgia"/>
              </a:rPr>
              <a:t>insured</a:t>
            </a:r>
            <a:endParaRPr/>
          </a:p>
        </p:txBody>
      </p:sp>
      <p:pic>
        <p:nvPicPr>
          <p:cNvPr descr="" id="521" name="Picture 1"/>
          <p:cNvPicPr/>
          <p:nvPr/>
        </p:nvPicPr>
        <p:blipFill>
          <a:blip r:embed="rId1"/>
          <a:stretch>
            <a:fillRect/>
          </a:stretch>
        </p:blipFill>
        <p:spPr>
          <a:xfrm>
            <a:off x="301680" y="122760"/>
            <a:ext cx="1289880" cy="1221120"/>
          </a:xfrm>
          <a:prstGeom prst="rect">
            <a:avLst/>
          </a:prstGeom>
        </p:spPr>
      </p:pic>
      <p:pic>
        <p:nvPicPr>
          <p:cNvPr descr="" id="522" name="Picture 2"/>
          <p:cNvPicPr/>
          <p:nvPr/>
        </p:nvPicPr>
        <p:blipFill>
          <a:blip r:embed="rId2"/>
          <a:stretch>
            <a:fillRect/>
          </a:stretch>
        </p:blipFill>
        <p:spPr>
          <a:xfrm>
            <a:off x="7904880" y="304920"/>
            <a:ext cx="900360" cy="837360"/>
          </a:xfrm>
          <a:prstGeom prst="rect">
            <a:avLst/>
          </a:prstGeom>
        </p:spPr>
      </p:pic>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3" name="CustomShape 1"/>
          <p:cNvSpPr/>
          <p:nvPr/>
        </p:nvSpPr>
        <p:spPr>
          <a:xfrm>
            <a:off x="301680" y="228600"/>
            <a:ext cx="8533800" cy="758160"/>
          </a:xfrm>
          <a:prstGeom prst="rect">
            <a:avLst/>
          </a:prstGeom>
        </p:spPr>
        <p:txBody>
          <a:bodyPr anchor="b" bIns="45000" lIns="90000" rIns="90000" tIns="45000"/>
          <a:p>
            <a:r>
              <a:rPr lang="en-US" sz="3300">
                <a:solidFill>
                  <a:srgbClr val="dc7713"/>
                </a:solidFill>
                <a:latin typeface="Georgia"/>
              </a:rPr>
              <a:t>Proposed Federal Legislation:</a:t>
            </a:r>
            <a:endParaRPr/>
          </a:p>
          <a:p>
            <a:pPr algn="ctr">
              <a:lnSpc>
                <a:spcPct val="100000"/>
              </a:lnSpc>
            </a:pPr>
            <a:r>
              <a:rPr lang="en-US" sz="3300">
                <a:solidFill>
                  <a:srgbClr val="dc7713"/>
                </a:solidFill>
                <a:latin typeface="Georgia"/>
              </a:rPr>
              <a:t>Full Range of Benefits</a:t>
            </a:r>
            <a:endParaRPr/>
          </a:p>
        </p:txBody>
      </p:sp>
      <p:sp>
        <p:nvSpPr>
          <p:cNvPr id="524" name="CustomShape 2"/>
          <p:cNvSpPr/>
          <p:nvPr/>
        </p:nvSpPr>
        <p:spPr>
          <a:xfrm>
            <a:off x="301680" y="1371600"/>
            <a:ext cx="4037760" cy="4681080"/>
          </a:xfrm>
          <a:prstGeom prst="rect">
            <a:avLst/>
          </a:prstGeom>
        </p:spPr>
        <p:txBody>
          <a:bodyPr bIns="45000" lIns="90000" rIns="90000" tIns="45000"/>
          <a:p>
            <a:pPr>
              <a:lnSpc>
                <a:spcPct val="100000"/>
              </a:lnSpc>
            </a:pPr>
            <a:r>
              <a:rPr lang="en-US" sz="2800">
                <a:solidFill>
                  <a:srgbClr val="000000"/>
                </a:solidFill>
                <a:latin typeface="Georgia"/>
              </a:rPr>
              <a:t>Single Payer Bill</a:t>
            </a:r>
            <a:endParaRPr/>
          </a:p>
          <a:p>
            <a:pPr>
              <a:lnSpc>
                <a:spcPct val="100000"/>
              </a:lnSpc>
            </a:pPr>
            <a:r>
              <a:rPr lang="en-US" sz="2800">
                <a:solidFill>
                  <a:srgbClr val="000000"/>
                </a:solidFill>
                <a:latin typeface="Georgia"/>
              </a:rPr>
              <a:t>Yes.  Coverage for all medically necessary services.</a:t>
            </a:r>
            <a:endParaRPr/>
          </a:p>
        </p:txBody>
      </p:sp>
      <p:sp>
        <p:nvSpPr>
          <p:cNvPr id="525" name="CustomShape 3"/>
          <p:cNvSpPr/>
          <p:nvPr/>
        </p:nvSpPr>
        <p:spPr>
          <a:xfrm>
            <a:off x="4800600" y="1371600"/>
            <a:ext cx="4037760" cy="4681080"/>
          </a:xfrm>
          <a:prstGeom prst="rect">
            <a:avLst/>
          </a:prstGeom>
        </p:spPr>
        <p:txBody>
          <a:bodyPr bIns="45000" lIns="90000" rIns="90000" tIns="45000"/>
          <a:p>
            <a:pPr algn="r">
              <a:lnSpc>
                <a:spcPct val="100000"/>
              </a:lnSpc>
            </a:pPr>
            <a:r>
              <a:rPr lang="en-US" sz="2500">
                <a:solidFill>
                  <a:srgbClr val="ffffff"/>
                </a:solidFill>
                <a:latin typeface="Georgia"/>
              </a:rPr>
              <a:t>Affordable Care Act</a:t>
            </a:r>
            <a:endParaRPr/>
          </a:p>
          <a:p>
            <a:pPr algn="r">
              <a:lnSpc>
                <a:spcPct val="100000"/>
              </a:lnSpc>
            </a:pPr>
            <a:r>
              <a:rPr lang="en-US" sz="2500">
                <a:solidFill>
                  <a:srgbClr val="ffffff"/>
                </a:solidFill>
                <a:latin typeface="Georgia"/>
              </a:rPr>
              <a:t>No.  Insurers continue to strip down policies and increase patients’ co-payments and deductibles</a:t>
            </a:r>
            <a:endParaRPr/>
          </a:p>
        </p:txBody>
      </p:sp>
      <p:pic>
        <p:nvPicPr>
          <p:cNvPr descr="" id="526" name="Picture 1"/>
          <p:cNvPicPr/>
          <p:nvPr/>
        </p:nvPicPr>
        <p:blipFill>
          <a:blip r:embed="rId1"/>
          <a:stretch>
            <a:fillRect/>
          </a:stretch>
        </p:blipFill>
        <p:spPr>
          <a:xfrm>
            <a:off x="301680" y="122760"/>
            <a:ext cx="1289880" cy="1221120"/>
          </a:xfrm>
          <a:prstGeom prst="rect">
            <a:avLst/>
          </a:prstGeom>
        </p:spPr>
      </p:pic>
      <p:pic>
        <p:nvPicPr>
          <p:cNvPr descr="" id="527" name="Picture 2"/>
          <p:cNvPicPr/>
          <p:nvPr/>
        </p:nvPicPr>
        <p:blipFill>
          <a:blip r:embed="rId2"/>
          <a:stretch>
            <a:fillRect/>
          </a:stretch>
        </p:blipFill>
        <p:spPr>
          <a:xfrm>
            <a:off x="7904880" y="304920"/>
            <a:ext cx="900360" cy="837360"/>
          </a:xfrm>
          <a:prstGeom prst="rect">
            <a:avLst/>
          </a:prstGeom>
        </p:spPr>
      </p:pic>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8" name="CustomShape 1"/>
          <p:cNvSpPr/>
          <p:nvPr/>
        </p:nvSpPr>
        <p:spPr>
          <a:xfrm>
            <a:off x="301680" y="228600"/>
            <a:ext cx="8533800" cy="758160"/>
          </a:xfrm>
          <a:prstGeom prst="rect">
            <a:avLst/>
          </a:prstGeom>
        </p:spPr>
        <p:txBody>
          <a:bodyPr anchor="b" bIns="45000" lIns="90000" rIns="90000" tIns="45000"/>
          <a:p>
            <a:r>
              <a:rPr lang="en-US" sz="3300">
                <a:solidFill>
                  <a:srgbClr val="dc7713"/>
                </a:solidFill>
                <a:latin typeface="Georgia"/>
              </a:rPr>
              <a:t>Proposed Federal Legislation:</a:t>
            </a:r>
            <a:endParaRPr/>
          </a:p>
          <a:p>
            <a:pPr algn="ctr">
              <a:lnSpc>
                <a:spcPct val="100000"/>
              </a:lnSpc>
            </a:pPr>
            <a:r>
              <a:rPr lang="en-US" sz="3300">
                <a:solidFill>
                  <a:srgbClr val="dc7713"/>
                </a:solidFill>
                <a:latin typeface="Georgia"/>
              </a:rPr>
              <a:t>Savings</a:t>
            </a:r>
            <a:endParaRPr/>
          </a:p>
        </p:txBody>
      </p:sp>
      <p:sp>
        <p:nvSpPr>
          <p:cNvPr id="529" name="CustomShape 2"/>
          <p:cNvSpPr/>
          <p:nvPr/>
        </p:nvSpPr>
        <p:spPr>
          <a:xfrm>
            <a:off x="301680" y="1371600"/>
            <a:ext cx="4037760" cy="4681080"/>
          </a:xfrm>
          <a:prstGeom prst="rect">
            <a:avLst/>
          </a:prstGeom>
        </p:spPr>
        <p:txBody>
          <a:bodyPr bIns="45000" lIns="90000" rIns="90000" tIns="45000"/>
          <a:p>
            <a:pPr>
              <a:lnSpc>
                <a:spcPct val="100000"/>
              </a:lnSpc>
            </a:pPr>
            <a:r>
              <a:rPr lang="en-US" sz="2800">
                <a:solidFill>
                  <a:srgbClr val="000000"/>
                </a:solidFill>
                <a:latin typeface="Georgia"/>
              </a:rPr>
              <a:t>Single Payer Bill</a:t>
            </a:r>
            <a:endParaRPr/>
          </a:p>
          <a:p>
            <a:pPr>
              <a:lnSpc>
                <a:spcPct val="100000"/>
              </a:lnSpc>
            </a:pPr>
            <a:r>
              <a:rPr lang="en-US" sz="2800">
                <a:solidFill>
                  <a:srgbClr val="000000"/>
                </a:solidFill>
                <a:latin typeface="Georgia"/>
              </a:rPr>
              <a:t>Yes.  Redirects $400 billion in administrative waste to care; no net increase in health spending.</a:t>
            </a:r>
            <a:endParaRPr/>
          </a:p>
        </p:txBody>
      </p:sp>
      <p:sp>
        <p:nvSpPr>
          <p:cNvPr id="530" name="CustomShape 3"/>
          <p:cNvSpPr/>
          <p:nvPr/>
        </p:nvSpPr>
        <p:spPr>
          <a:xfrm>
            <a:off x="4800600" y="1371600"/>
            <a:ext cx="4037760" cy="4681080"/>
          </a:xfrm>
          <a:prstGeom prst="rect">
            <a:avLst/>
          </a:prstGeom>
        </p:spPr>
        <p:txBody>
          <a:bodyPr bIns="45000" lIns="90000" rIns="90000" tIns="45000"/>
          <a:p>
            <a:pPr algn="r">
              <a:lnSpc>
                <a:spcPct val="100000"/>
              </a:lnSpc>
            </a:pPr>
            <a:r>
              <a:rPr lang="en-US" sz="2500">
                <a:solidFill>
                  <a:srgbClr val="ffffff"/>
                </a:solidFill>
                <a:latin typeface="Georgia"/>
              </a:rPr>
              <a:t>Afforcable Care Act</a:t>
            </a:r>
            <a:endParaRPr/>
          </a:p>
          <a:p>
            <a:pPr algn="r">
              <a:lnSpc>
                <a:spcPct val="100000"/>
              </a:lnSpc>
            </a:pPr>
            <a:r>
              <a:rPr lang="en-US" sz="2500">
                <a:solidFill>
                  <a:srgbClr val="ffffff"/>
                </a:solidFill>
                <a:latin typeface="Georgia"/>
              </a:rPr>
              <a:t>No.  Increases health spending by about $1.1 trillion over 10 years.  Adds further layers of administrative bloat to our health system through the introduction of state-based exchanges</a:t>
            </a:r>
            <a:endParaRPr/>
          </a:p>
        </p:txBody>
      </p:sp>
      <p:pic>
        <p:nvPicPr>
          <p:cNvPr descr="" id="531" name="Picture 1"/>
          <p:cNvPicPr/>
          <p:nvPr/>
        </p:nvPicPr>
        <p:blipFill>
          <a:blip r:embed="rId1"/>
          <a:stretch>
            <a:fillRect/>
          </a:stretch>
        </p:blipFill>
        <p:spPr>
          <a:xfrm>
            <a:off x="301680" y="122760"/>
            <a:ext cx="1289880" cy="1221120"/>
          </a:xfrm>
          <a:prstGeom prst="rect">
            <a:avLst/>
          </a:prstGeom>
        </p:spPr>
      </p:pic>
      <p:pic>
        <p:nvPicPr>
          <p:cNvPr descr="" id="532" name="Picture 2"/>
          <p:cNvPicPr/>
          <p:nvPr/>
        </p:nvPicPr>
        <p:blipFill>
          <a:blip r:embed="rId2"/>
          <a:stretch>
            <a:fillRect/>
          </a:stretch>
        </p:blipFill>
        <p:spPr>
          <a:xfrm>
            <a:off x="7904880" y="304920"/>
            <a:ext cx="900360" cy="837360"/>
          </a:xfrm>
          <a:prstGeom prst="rect">
            <a:avLst/>
          </a:prstGeom>
        </p:spPr>
      </p:pic>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3" name="CustomShape 1"/>
          <p:cNvSpPr/>
          <p:nvPr/>
        </p:nvSpPr>
        <p:spPr>
          <a:xfrm>
            <a:off x="301680" y="228600"/>
            <a:ext cx="8533800" cy="758160"/>
          </a:xfrm>
          <a:prstGeom prst="rect">
            <a:avLst/>
          </a:prstGeom>
        </p:spPr>
        <p:txBody>
          <a:bodyPr anchor="b" bIns="45000" lIns="90000" rIns="90000" tIns="45000"/>
          <a:p>
            <a:r>
              <a:rPr lang="en-US" sz="3300">
                <a:solidFill>
                  <a:srgbClr val="dc7713"/>
                </a:solidFill>
                <a:latin typeface="Georgia"/>
              </a:rPr>
              <a:t>Proposed Federal Legislation:</a:t>
            </a:r>
            <a:endParaRPr/>
          </a:p>
          <a:p>
            <a:pPr algn="ctr">
              <a:lnSpc>
                <a:spcPct val="100000"/>
              </a:lnSpc>
            </a:pPr>
            <a:r>
              <a:rPr lang="en-US" sz="3300">
                <a:solidFill>
                  <a:srgbClr val="dc7713"/>
                </a:solidFill>
                <a:latin typeface="Georgia"/>
              </a:rPr>
              <a:t>Cost control/sustainability</a:t>
            </a:r>
            <a:endParaRPr/>
          </a:p>
        </p:txBody>
      </p:sp>
      <p:sp>
        <p:nvSpPr>
          <p:cNvPr id="534" name="CustomShape 2"/>
          <p:cNvSpPr/>
          <p:nvPr/>
        </p:nvSpPr>
        <p:spPr>
          <a:xfrm>
            <a:off x="301680" y="1371600"/>
            <a:ext cx="4037760" cy="4681080"/>
          </a:xfrm>
          <a:prstGeom prst="rect">
            <a:avLst/>
          </a:prstGeom>
        </p:spPr>
        <p:txBody>
          <a:bodyPr bIns="45000" lIns="90000" rIns="90000" tIns="45000"/>
          <a:p>
            <a:pPr>
              <a:lnSpc>
                <a:spcPct val="100000"/>
              </a:lnSpc>
            </a:pPr>
            <a:r>
              <a:rPr lang="en-US" sz="2800">
                <a:solidFill>
                  <a:srgbClr val="000000"/>
                </a:solidFill>
                <a:latin typeface="Georgia"/>
              </a:rPr>
              <a:t>Single Payer Bill</a:t>
            </a:r>
            <a:endParaRPr/>
          </a:p>
          <a:p>
            <a:pPr>
              <a:lnSpc>
                <a:spcPct val="100000"/>
              </a:lnSpc>
            </a:pPr>
            <a:r>
              <a:rPr lang="en-US" sz="2800">
                <a:solidFill>
                  <a:srgbClr val="000000"/>
                </a:solidFill>
                <a:latin typeface="Georgia"/>
              </a:rPr>
              <a:t>Large-scale cost controls (negotiated fee schedule with physicians, bulk purchasing of drugs, hospital budgeting, capital planning, etc) ensure that benefits are sustainable over long term</a:t>
            </a:r>
            <a:endParaRPr/>
          </a:p>
          <a:p>
            <a:pPr>
              <a:lnSpc>
                <a:spcPct val="100000"/>
              </a:lnSpc>
            </a:pPr>
            <a:endParaRPr/>
          </a:p>
        </p:txBody>
      </p:sp>
      <p:sp>
        <p:nvSpPr>
          <p:cNvPr id="535" name="CustomShape 3"/>
          <p:cNvSpPr/>
          <p:nvPr/>
        </p:nvSpPr>
        <p:spPr>
          <a:xfrm>
            <a:off x="4800600" y="1371600"/>
            <a:ext cx="4037760" cy="4681080"/>
          </a:xfrm>
          <a:prstGeom prst="rect">
            <a:avLst/>
          </a:prstGeom>
        </p:spPr>
        <p:txBody>
          <a:bodyPr bIns="45000" lIns="90000" rIns="90000" tIns="45000"/>
          <a:p>
            <a:pPr algn="r">
              <a:lnSpc>
                <a:spcPct val="100000"/>
              </a:lnSpc>
            </a:pPr>
            <a:r>
              <a:rPr lang="en-US" sz="2500">
                <a:solidFill>
                  <a:srgbClr val="ffffff"/>
                </a:solidFill>
                <a:latin typeface="Georgia"/>
              </a:rPr>
              <a:t>Afforcable Care Act</a:t>
            </a:r>
            <a:endParaRPr/>
          </a:p>
          <a:p>
            <a:pPr algn="r">
              <a:lnSpc>
                <a:spcPct val="100000"/>
              </a:lnSpc>
            </a:pPr>
            <a:r>
              <a:rPr lang="en-US" sz="2500">
                <a:solidFill>
                  <a:srgbClr val="ffffff"/>
                </a:solidFill>
                <a:latin typeface="Georgia"/>
              </a:rPr>
              <a:t>No.  Preserves a fragmented system incapable of controlling costs.  Gains in coverage are erased by rising out-of-pocket expenses, bureaucratic waste and profiteering by private insurers and Big Pharma</a:t>
            </a:r>
            <a:endParaRPr/>
          </a:p>
        </p:txBody>
      </p:sp>
      <p:pic>
        <p:nvPicPr>
          <p:cNvPr descr="" id="536" name="Picture 1"/>
          <p:cNvPicPr/>
          <p:nvPr/>
        </p:nvPicPr>
        <p:blipFill>
          <a:blip r:embed="rId1"/>
          <a:stretch>
            <a:fillRect/>
          </a:stretch>
        </p:blipFill>
        <p:spPr>
          <a:xfrm>
            <a:off x="301680" y="122760"/>
            <a:ext cx="1289880" cy="1221120"/>
          </a:xfrm>
          <a:prstGeom prst="rect">
            <a:avLst/>
          </a:prstGeom>
        </p:spPr>
      </p:pic>
      <p:pic>
        <p:nvPicPr>
          <p:cNvPr descr="" id="537" name="Picture 2"/>
          <p:cNvPicPr/>
          <p:nvPr/>
        </p:nvPicPr>
        <p:blipFill>
          <a:blip r:embed="rId2"/>
          <a:stretch>
            <a:fillRect/>
          </a:stretch>
        </p:blipFill>
        <p:spPr>
          <a:xfrm>
            <a:off x="7904880" y="304920"/>
            <a:ext cx="900360" cy="837360"/>
          </a:xfrm>
          <a:prstGeom prst="rect">
            <a:avLst/>
          </a:prstGeom>
        </p:spPr>
      </p:pic>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8" name="CustomShape 1"/>
          <p:cNvSpPr/>
          <p:nvPr/>
        </p:nvSpPr>
        <p:spPr>
          <a:xfrm>
            <a:off x="301680" y="228600"/>
            <a:ext cx="8533800" cy="758160"/>
          </a:xfrm>
          <a:prstGeom prst="rect">
            <a:avLst/>
          </a:prstGeom>
        </p:spPr>
        <p:txBody>
          <a:bodyPr anchor="b" bIns="45000" lIns="90000" rIns="90000" tIns="45000"/>
          <a:p>
            <a:pPr algn="ctr">
              <a:lnSpc>
                <a:spcPct val="100000"/>
              </a:lnSpc>
            </a:pPr>
            <a:r>
              <a:rPr lang="en-US" sz="3300">
                <a:solidFill>
                  <a:srgbClr val="dc7713"/>
                </a:solidFill>
                <a:latin typeface="Georgia"/>
              </a:rPr>
              <a:t>American Health Care Financing</a:t>
            </a:r>
            <a:endParaRPr/>
          </a:p>
        </p:txBody>
      </p:sp>
      <p:sp>
        <p:nvSpPr>
          <p:cNvPr id="389" name="CustomShape 2"/>
          <p:cNvSpPr/>
          <p:nvPr/>
        </p:nvSpPr>
        <p:spPr>
          <a:xfrm>
            <a:off x="301680" y="1527120"/>
            <a:ext cx="8503200" cy="4571280"/>
          </a:xfrm>
          <a:prstGeom prst="rect">
            <a:avLst/>
          </a:prstGeom>
        </p:spPr>
      </p:sp>
      <p:pic>
        <p:nvPicPr>
          <p:cNvPr descr="" id="390" name="Picture 1"/>
          <p:cNvPicPr/>
          <p:nvPr/>
        </p:nvPicPr>
        <p:blipFill>
          <a:blip r:embed="rId1"/>
          <a:stretch>
            <a:fillRect/>
          </a:stretch>
        </p:blipFill>
        <p:spPr>
          <a:xfrm>
            <a:off x="301680" y="122760"/>
            <a:ext cx="1289880" cy="1221120"/>
          </a:xfrm>
          <a:prstGeom prst="rect">
            <a:avLst/>
          </a:prstGeom>
        </p:spPr>
      </p:pic>
      <p:pic>
        <p:nvPicPr>
          <p:cNvPr descr="" id="391" name="Picture 2"/>
          <p:cNvPicPr/>
          <p:nvPr/>
        </p:nvPicPr>
        <p:blipFill>
          <a:blip r:embed="rId2"/>
          <a:stretch>
            <a:fillRect/>
          </a:stretch>
        </p:blipFill>
        <p:spPr>
          <a:xfrm>
            <a:off x="7882200" y="228600"/>
            <a:ext cx="953280" cy="837360"/>
          </a:xfrm>
          <a:prstGeom prst="rect">
            <a:avLst/>
          </a:prstGeom>
        </p:spPr>
      </p:pic>
      <p:pic>
        <p:nvPicPr>
          <p:cNvPr descr="" id="392" name="Picture 5"/>
          <p:cNvPicPr/>
          <p:nvPr/>
        </p:nvPicPr>
        <p:blipFill>
          <a:blip r:embed="rId3"/>
          <a:stretch>
            <a:fillRect/>
          </a:stretch>
        </p:blipFill>
        <p:spPr>
          <a:xfrm>
            <a:off x="838080" y="1344960"/>
            <a:ext cx="6666840" cy="5104800"/>
          </a:xfrm>
          <a:prstGeom prst="rect">
            <a:avLst/>
          </a:prstGeom>
        </p:spPr>
      </p:pic>
    </p:spTree>
  </p:cSld>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8" name="CustomShape 1"/>
          <p:cNvSpPr/>
          <p:nvPr/>
        </p:nvSpPr>
        <p:spPr>
          <a:xfrm>
            <a:off x="301680" y="228600"/>
            <a:ext cx="8533800" cy="758160"/>
          </a:xfrm>
          <a:prstGeom prst="rect">
            <a:avLst/>
          </a:prstGeom>
        </p:spPr>
        <p:txBody>
          <a:bodyPr anchor="b" bIns="45000" lIns="90000" rIns="90000" tIns="45000"/>
          <a:p>
            <a:r>
              <a:rPr lang="en-US" sz="3300">
                <a:solidFill>
                  <a:srgbClr val="dc7713"/>
                </a:solidFill>
                <a:latin typeface="Georgia"/>
              </a:rPr>
              <a:t>Proposed Federal Legislation:</a:t>
            </a:r>
            <a:endParaRPr/>
          </a:p>
          <a:p>
            <a:pPr algn="ctr">
              <a:lnSpc>
                <a:spcPct val="100000"/>
              </a:lnSpc>
            </a:pPr>
            <a:r>
              <a:rPr lang="en-US" sz="3300">
                <a:solidFill>
                  <a:srgbClr val="dc7713"/>
                </a:solidFill>
                <a:latin typeface="Georgia"/>
              </a:rPr>
              <a:t>Choice of Doctor and Hospital</a:t>
            </a:r>
            <a:endParaRPr/>
          </a:p>
        </p:txBody>
      </p:sp>
      <p:sp>
        <p:nvSpPr>
          <p:cNvPr id="539" name="CustomShape 2"/>
          <p:cNvSpPr/>
          <p:nvPr/>
        </p:nvSpPr>
        <p:spPr>
          <a:xfrm>
            <a:off x="301680" y="1371600"/>
            <a:ext cx="4037760" cy="4681080"/>
          </a:xfrm>
          <a:prstGeom prst="rect">
            <a:avLst/>
          </a:prstGeom>
        </p:spPr>
        <p:txBody>
          <a:bodyPr bIns="45000" lIns="90000" rIns="90000" tIns="45000"/>
          <a:p>
            <a:pPr>
              <a:lnSpc>
                <a:spcPct val="100000"/>
              </a:lnSpc>
            </a:pPr>
            <a:r>
              <a:rPr lang="en-US" sz="2800">
                <a:solidFill>
                  <a:srgbClr val="000000"/>
                </a:solidFill>
                <a:latin typeface="Georgia"/>
              </a:rPr>
              <a:t>Single Payer Bill</a:t>
            </a:r>
            <a:endParaRPr/>
          </a:p>
          <a:p>
            <a:pPr>
              <a:lnSpc>
                <a:spcPct val="100000"/>
              </a:lnSpc>
            </a:pPr>
            <a:r>
              <a:rPr lang="en-US" sz="2800">
                <a:solidFill>
                  <a:srgbClr val="000000"/>
                </a:solidFill>
                <a:latin typeface="Georgia"/>
              </a:rPr>
              <a:t>Yes. Patients will be allowed free choice of their doctor and hospital</a:t>
            </a:r>
            <a:endParaRPr/>
          </a:p>
        </p:txBody>
      </p:sp>
      <p:sp>
        <p:nvSpPr>
          <p:cNvPr id="540" name="CustomShape 3"/>
          <p:cNvSpPr/>
          <p:nvPr/>
        </p:nvSpPr>
        <p:spPr>
          <a:xfrm>
            <a:off x="4800600" y="1371600"/>
            <a:ext cx="4037760" cy="4681080"/>
          </a:xfrm>
          <a:prstGeom prst="rect">
            <a:avLst/>
          </a:prstGeom>
        </p:spPr>
        <p:txBody>
          <a:bodyPr bIns="45000" lIns="90000" rIns="90000" tIns="45000"/>
          <a:p>
            <a:pPr algn="r">
              <a:lnSpc>
                <a:spcPct val="100000"/>
              </a:lnSpc>
            </a:pPr>
            <a:r>
              <a:rPr lang="en-US" sz="2500">
                <a:solidFill>
                  <a:srgbClr val="ffffff"/>
                </a:solidFill>
                <a:latin typeface="Georgia"/>
              </a:rPr>
              <a:t>Afforcable Care Act</a:t>
            </a:r>
            <a:endParaRPr/>
          </a:p>
          <a:p>
            <a:pPr algn="r">
              <a:lnSpc>
                <a:spcPct val="100000"/>
              </a:lnSpc>
            </a:pPr>
            <a:r>
              <a:rPr lang="en-US" sz="2500">
                <a:solidFill>
                  <a:srgbClr val="ffffff"/>
                </a:solidFill>
                <a:latin typeface="Georgia"/>
              </a:rPr>
              <a:t>No.  Insurance companies continue to deny and limit care and to maintain restrictive networks</a:t>
            </a:r>
            <a:endParaRPr/>
          </a:p>
        </p:txBody>
      </p:sp>
      <p:pic>
        <p:nvPicPr>
          <p:cNvPr descr="" id="541" name="Picture 1"/>
          <p:cNvPicPr/>
          <p:nvPr/>
        </p:nvPicPr>
        <p:blipFill>
          <a:blip r:embed="rId1"/>
          <a:stretch>
            <a:fillRect/>
          </a:stretch>
        </p:blipFill>
        <p:spPr>
          <a:xfrm>
            <a:off x="301680" y="122760"/>
            <a:ext cx="1289880" cy="1221120"/>
          </a:xfrm>
          <a:prstGeom prst="rect">
            <a:avLst/>
          </a:prstGeom>
        </p:spPr>
      </p:pic>
      <p:pic>
        <p:nvPicPr>
          <p:cNvPr descr="" id="542" name="Picture 2"/>
          <p:cNvPicPr/>
          <p:nvPr/>
        </p:nvPicPr>
        <p:blipFill>
          <a:blip r:embed="rId2"/>
          <a:stretch>
            <a:fillRect/>
          </a:stretch>
        </p:blipFill>
        <p:spPr>
          <a:xfrm>
            <a:off x="7904880" y="304920"/>
            <a:ext cx="900360" cy="837360"/>
          </a:xfrm>
          <a:prstGeom prst="rect">
            <a:avLst/>
          </a:prstGeom>
        </p:spPr>
      </p:pic>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3" name="CustomShape 1"/>
          <p:cNvSpPr/>
          <p:nvPr/>
        </p:nvSpPr>
        <p:spPr>
          <a:xfrm>
            <a:off x="301680" y="228600"/>
            <a:ext cx="8533800" cy="758160"/>
          </a:xfrm>
          <a:prstGeom prst="rect">
            <a:avLst/>
          </a:prstGeom>
        </p:spPr>
        <p:txBody>
          <a:bodyPr anchor="b" bIns="45000" lIns="90000" rIns="90000" tIns="45000"/>
          <a:p>
            <a:r>
              <a:rPr lang="en-US" sz="3300">
                <a:solidFill>
                  <a:srgbClr val="dc7713"/>
                </a:solidFill>
                <a:latin typeface="Georgia"/>
              </a:rPr>
              <a:t>Proposed Federal Legislation:</a:t>
            </a:r>
            <a:endParaRPr/>
          </a:p>
          <a:p>
            <a:pPr algn="ctr">
              <a:lnSpc>
                <a:spcPct val="100000"/>
              </a:lnSpc>
            </a:pPr>
            <a:r>
              <a:rPr lang="en-US" sz="3300">
                <a:solidFill>
                  <a:srgbClr val="dc7713"/>
                </a:solidFill>
                <a:latin typeface="Georgia"/>
              </a:rPr>
              <a:t>Progressive Financing</a:t>
            </a:r>
            <a:endParaRPr/>
          </a:p>
        </p:txBody>
      </p:sp>
      <p:sp>
        <p:nvSpPr>
          <p:cNvPr id="544" name="CustomShape 2"/>
          <p:cNvSpPr/>
          <p:nvPr/>
        </p:nvSpPr>
        <p:spPr>
          <a:xfrm>
            <a:off x="301680" y="1371600"/>
            <a:ext cx="4037760" cy="4681080"/>
          </a:xfrm>
          <a:prstGeom prst="rect">
            <a:avLst/>
          </a:prstGeom>
        </p:spPr>
        <p:txBody>
          <a:bodyPr bIns="45000" lIns="90000" rIns="90000" tIns="45000"/>
          <a:p>
            <a:pPr>
              <a:lnSpc>
                <a:spcPct val="100000"/>
              </a:lnSpc>
            </a:pPr>
            <a:r>
              <a:rPr lang="en-US" sz="2800">
                <a:solidFill>
                  <a:srgbClr val="000000"/>
                </a:solidFill>
                <a:latin typeface="Georgia"/>
              </a:rPr>
              <a:t>Single Payer Bill</a:t>
            </a:r>
            <a:endParaRPr/>
          </a:p>
          <a:p>
            <a:pPr>
              <a:lnSpc>
                <a:spcPct val="100000"/>
              </a:lnSpc>
            </a:pPr>
            <a:r>
              <a:rPr lang="en-US" sz="2800">
                <a:solidFill>
                  <a:srgbClr val="000000"/>
                </a:solidFill>
                <a:latin typeface="Georgia"/>
              </a:rPr>
              <a:t>Yes.  Premiums and out-of-pocket costs are replaced with progressive income and wealth taxes.  95% of Americans would pay less for care than they do now.</a:t>
            </a:r>
            <a:endParaRPr/>
          </a:p>
        </p:txBody>
      </p:sp>
      <p:sp>
        <p:nvSpPr>
          <p:cNvPr id="545" name="CustomShape 3"/>
          <p:cNvSpPr/>
          <p:nvPr/>
        </p:nvSpPr>
        <p:spPr>
          <a:xfrm>
            <a:off x="4800600" y="1371600"/>
            <a:ext cx="4037760" cy="4681080"/>
          </a:xfrm>
          <a:prstGeom prst="rect">
            <a:avLst/>
          </a:prstGeom>
        </p:spPr>
        <p:txBody>
          <a:bodyPr bIns="45000" lIns="90000" rIns="90000" tIns="45000"/>
          <a:p>
            <a:pPr algn="r">
              <a:lnSpc>
                <a:spcPct val="100000"/>
              </a:lnSpc>
            </a:pPr>
            <a:r>
              <a:rPr lang="en-US" sz="2500">
                <a:solidFill>
                  <a:srgbClr val="ffffff"/>
                </a:solidFill>
                <a:latin typeface="Georgia"/>
              </a:rPr>
              <a:t>Afforcable Care Act</a:t>
            </a:r>
            <a:endParaRPr/>
          </a:p>
          <a:p>
            <a:pPr algn="r">
              <a:lnSpc>
                <a:spcPct val="100000"/>
              </a:lnSpc>
            </a:pPr>
            <a:r>
              <a:rPr lang="en-US" sz="2500">
                <a:solidFill>
                  <a:srgbClr val="ffffff"/>
                </a:solidFill>
                <a:latin typeface="Georgia"/>
              </a:rPr>
              <a:t>No.  Continues the unfair financing of health care whereby costs are disproportionately paid by middle and low-income Americans and those families facing acute or chronic illness.</a:t>
            </a:r>
            <a:endParaRPr/>
          </a:p>
        </p:txBody>
      </p:sp>
      <p:pic>
        <p:nvPicPr>
          <p:cNvPr descr="" id="546" name="Picture 1"/>
          <p:cNvPicPr/>
          <p:nvPr/>
        </p:nvPicPr>
        <p:blipFill>
          <a:blip r:embed="rId1"/>
          <a:stretch>
            <a:fillRect/>
          </a:stretch>
        </p:blipFill>
        <p:spPr>
          <a:xfrm>
            <a:off x="301680" y="122760"/>
            <a:ext cx="1289880" cy="1221120"/>
          </a:xfrm>
          <a:prstGeom prst="rect">
            <a:avLst/>
          </a:prstGeom>
        </p:spPr>
      </p:pic>
      <p:pic>
        <p:nvPicPr>
          <p:cNvPr descr="" id="547" name="Picture 2"/>
          <p:cNvPicPr/>
          <p:nvPr/>
        </p:nvPicPr>
        <p:blipFill>
          <a:blip r:embed="rId2"/>
          <a:stretch>
            <a:fillRect/>
          </a:stretch>
        </p:blipFill>
        <p:spPr>
          <a:xfrm>
            <a:off x="7904880" y="304920"/>
            <a:ext cx="900360" cy="837360"/>
          </a:xfrm>
          <a:prstGeom prst="rect">
            <a:avLst/>
          </a:prstGeom>
        </p:spPr>
      </p:pic>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8" name="CustomShape 1"/>
          <p:cNvSpPr/>
          <p:nvPr/>
        </p:nvSpPr>
        <p:spPr>
          <a:xfrm>
            <a:off x="301680" y="228600"/>
            <a:ext cx="8533800" cy="758160"/>
          </a:xfrm>
          <a:prstGeom prst="rect">
            <a:avLst/>
          </a:prstGeom>
        </p:spPr>
        <p:txBody>
          <a:bodyPr anchor="b" bIns="45000" lIns="90000" rIns="90000" tIns="45000"/>
          <a:p>
            <a:pPr algn="ctr">
              <a:lnSpc>
                <a:spcPct val="100000"/>
              </a:lnSpc>
            </a:pPr>
            <a:r>
              <a:rPr lang="en-US" sz="4800">
                <a:solidFill>
                  <a:srgbClr val="dc7713"/>
                </a:solidFill>
                <a:latin typeface="Georgia"/>
              </a:rPr>
              <a:t>Basic Premise</a:t>
            </a:r>
            <a:endParaRPr/>
          </a:p>
        </p:txBody>
      </p:sp>
      <p:pic>
        <p:nvPicPr>
          <p:cNvPr descr="" id="549" name="Picture 1"/>
          <p:cNvPicPr/>
          <p:nvPr/>
        </p:nvPicPr>
        <p:blipFill>
          <a:blip r:embed="rId1"/>
          <a:stretch>
            <a:fillRect/>
          </a:stretch>
        </p:blipFill>
        <p:spPr>
          <a:xfrm>
            <a:off x="2571480" y="1747800"/>
            <a:ext cx="5332680" cy="5049000"/>
          </a:xfrm>
          <a:prstGeom prst="rect">
            <a:avLst/>
          </a:prstGeom>
        </p:spPr>
      </p:pic>
      <p:pic>
        <p:nvPicPr>
          <p:cNvPr descr="" id="550" name="Picture 2"/>
          <p:cNvPicPr/>
          <p:nvPr/>
        </p:nvPicPr>
        <p:blipFill>
          <a:blip r:embed="rId2"/>
          <a:stretch>
            <a:fillRect/>
          </a:stretch>
        </p:blipFill>
        <p:spPr>
          <a:xfrm>
            <a:off x="7904880" y="304920"/>
            <a:ext cx="900360" cy="837360"/>
          </a:xfrm>
          <a:prstGeom prst="rect">
            <a:avLst/>
          </a:prstGeom>
        </p:spPr>
      </p:pic>
      <p:sp>
        <p:nvSpPr>
          <p:cNvPr id="551" name="CustomShape 2"/>
          <p:cNvSpPr/>
          <p:nvPr/>
        </p:nvSpPr>
        <p:spPr>
          <a:xfrm>
            <a:off x="301680" y="1527120"/>
            <a:ext cx="8503200" cy="4571280"/>
          </a:xfrm>
          <a:prstGeom prst="rect">
            <a:avLst/>
          </a:prstGeom>
        </p:spPr>
      </p:sp>
      <p:pic>
        <p:nvPicPr>
          <p:cNvPr descr="" id="552" name="Picture 1"/>
          <p:cNvPicPr/>
          <p:nvPr/>
        </p:nvPicPr>
        <p:blipFill>
          <a:blip r:embed="rId3"/>
          <a:stretch>
            <a:fillRect/>
          </a:stretch>
        </p:blipFill>
        <p:spPr>
          <a:xfrm>
            <a:off x="301680" y="122760"/>
            <a:ext cx="1289880" cy="1221120"/>
          </a:xfrm>
          <a:prstGeom prst="rect">
            <a:avLst/>
          </a:prstGeom>
        </p:spPr>
      </p:pic>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3" name="CustomShape 1"/>
          <p:cNvSpPr/>
          <p:nvPr/>
        </p:nvSpPr>
        <p:spPr>
          <a:xfrm>
            <a:off x="1627200" y="266760"/>
            <a:ext cx="6561720" cy="913680"/>
          </a:xfrm>
          <a:prstGeom prst="rect">
            <a:avLst/>
          </a:prstGeom>
        </p:spPr>
        <p:txBody>
          <a:bodyPr anchor="b" bIns="45000" lIns="90000" rIns="90000" tIns="45000"/>
          <a:p>
            <a:r>
              <a:rPr b="1" lang="en-US" sz="3600">
                <a:solidFill>
                  <a:srgbClr val="ef3e42"/>
                </a:solidFill>
                <a:latin typeface="Georgia"/>
              </a:rPr>
              <a:t>Health Care for All </a:t>
            </a:r>
            <a:endParaRPr/>
          </a:p>
          <a:p>
            <a:pPr algn="ctr">
              <a:lnSpc>
                <a:spcPct val="100000"/>
              </a:lnSpc>
            </a:pPr>
            <a:r>
              <a:rPr b="1" lang="en-US" sz="3600">
                <a:solidFill>
                  <a:srgbClr val="ef3e42"/>
                </a:solidFill>
                <a:latin typeface="Georgia"/>
              </a:rPr>
              <a:t>Oregon Act (SB 631)</a:t>
            </a:r>
            <a:endParaRPr/>
          </a:p>
        </p:txBody>
      </p:sp>
      <p:sp>
        <p:nvSpPr>
          <p:cNvPr id="554" name="CustomShape 2"/>
          <p:cNvSpPr/>
          <p:nvPr/>
        </p:nvSpPr>
        <p:spPr>
          <a:xfrm>
            <a:off x="457200" y="1676520"/>
            <a:ext cx="8228880" cy="4799880"/>
          </a:xfrm>
          <a:prstGeom prst="rect">
            <a:avLst/>
          </a:prstGeom>
        </p:spPr>
        <p:txBody>
          <a:bodyPr bIns="45000" lIns="90000" rIns="90000" tIns="45000"/>
          <a:p>
            <a:r>
              <a:rPr b="1" lang="en-US" sz="3600">
                <a:solidFill>
                  <a:srgbClr val="134b8e"/>
                </a:solidFill>
                <a:latin typeface="Georgia"/>
              </a:rPr>
              <a:t>Who is covered?</a:t>
            </a:r>
            <a:r>
              <a:rPr lang="en-US" sz="3600">
                <a:solidFill>
                  <a:srgbClr val="134b8e"/>
                </a:solidFill>
                <a:latin typeface="Georgia"/>
              </a:rPr>
              <a:t>  </a:t>
            </a:r>
            <a:endParaRPr/>
          </a:p>
          <a:p>
            <a:r>
              <a:rPr lang="en-US" sz="3200">
                <a:solidFill>
                  <a:srgbClr val="134b8e"/>
                </a:solidFill>
                <a:latin typeface="Georgia"/>
              </a:rPr>
              <a:t>All persons residing or working in Oregon</a:t>
            </a:r>
            <a:endParaRPr/>
          </a:p>
          <a:p>
            <a:pPr lvl="1">
              <a:lnSpc>
                <a:spcPct val="100000"/>
              </a:lnSpc>
              <a:buSzPct val="70000"/>
              <a:buFont charset="2" typeface="Wingdings"/>
              <a:buChar char=""/>
            </a:pPr>
            <a:r>
              <a:rPr lang="en-US" sz="2800">
                <a:solidFill>
                  <a:srgbClr val="134b8e"/>
                </a:solidFill>
                <a:latin typeface="Georgia"/>
              </a:rPr>
              <a:t>All people are currently covered for acute emergency room care (expensive) – legal, ethical, &amp; moral requirement</a:t>
            </a:r>
            <a:endParaRPr/>
          </a:p>
          <a:p>
            <a:pPr lvl="1">
              <a:lnSpc>
                <a:spcPct val="100000"/>
              </a:lnSpc>
              <a:buSzPct val="70000"/>
              <a:buFont charset="2" typeface="Wingdings"/>
              <a:buChar char=""/>
            </a:pPr>
            <a:r>
              <a:rPr lang="en-US" sz="2800">
                <a:solidFill>
                  <a:srgbClr val="134b8e"/>
                </a:solidFill>
                <a:latin typeface="Georgia"/>
              </a:rPr>
              <a:t>Bill would broaden coverage – could prevent many emergency room visits &amp; better maintain health</a:t>
            </a:r>
            <a:endParaRPr/>
          </a:p>
          <a:p>
            <a:pPr>
              <a:lnSpc>
                <a:spcPct val="100000"/>
              </a:lnSpc>
            </a:pPr>
            <a:endParaRPr/>
          </a:p>
          <a:p>
            <a:pPr>
              <a:lnSpc>
                <a:spcPct val="100000"/>
              </a:lnSpc>
            </a:pPr>
            <a:endParaRPr/>
          </a:p>
          <a:p>
            <a:pPr>
              <a:lnSpc>
                <a:spcPct val="100000"/>
              </a:lnSpc>
            </a:pPr>
            <a:endParaRPr/>
          </a:p>
        </p:txBody>
      </p:sp>
      <p:pic>
        <p:nvPicPr>
          <p:cNvPr descr="" id="555" name="Picture 2"/>
          <p:cNvPicPr/>
          <p:nvPr/>
        </p:nvPicPr>
        <p:blipFill>
          <a:blip r:embed="rId1"/>
          <a:stretch>
            <a:fillRect/>
          </a:stretch>
        </p:blipFill>
        <p:spPr>
          <a:xfrm>
            <a:off x="8190000" y="53640"/>
            <a:ext cx="953280" cy="837360"/>
          </a:xfrm>
          <a:prstGeom prst="rect">
            <a:avLst/>
          </a:prstGeom>
        </p:spPr>
      </p:pic>
      <p:pic>
        <p:nvPicPr>
          <p:cNvPr descr="" id="556" name="Picture 1"/>
          <p:cNvPicPr/>
          <p:nvPr/>
        </p:nvPicPr>
        <p:blipFill>
          <a:blip r:embed="rId2"/>
          <a:stretch>
            <a:fillRect/>
          </a:stretch>
        </p:blipFill>
        <p:spPr>
          <a:xfrm>
            <a:off x="301680" y="122760"/>
            <a:ext cx="1289880" cy="1221120"/>
          </a:xfrm>
          <a:prstGeom prst="rect">
            <a:avLst/>
          </a:prstGeom>
        </p:spPr>
      </p:pic>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7" name="CustomShape 1"/>
          <p:cNvSpPr/>
          <p:nvPr/>
        </p:nvSpPr>
        <p:spPr>
          <a:xfrm>
            <a:off x="1600200" y="266760"/>
            <a:ext cx="6552360" cy="913680"/>
          </a:xfrm>
          <a:prstGeom prst="rect">
            <a:avLst/>
          </a:prstGeom>
        </p:spPr>
        <p:txBody>
          <a:bodyPr anchor="b" bIns="45000" lIns="90000" rIns="90000" tIns="45000"/>
          <a:p>
            <a:pPr algn="ctr">
              <a:lnSpc>
                <a:spcPct val="100000"/>
              </a:lnSpc>
            </a:pPr>
            <a:r>
              <a:rPr b="1" lang="en-US" sz="3300">
                <a:solidFill>
                  <a:srgbClr val="ef3e42"/>
                </a:solidFill>
                <a:latin typeface="Georgia"/>
              </a:rPr>
              <a:t>Theme of SB 631</a:t>
            </a:r>
            <a:endParaRPr/>
          </a:p>
        </p:txBody>
      </p:sp>
      <p:sp>
        <p:nvSpPr>
          <p:cNvPr id="558" name="CustomShape 2"/>
          <p:cNvSpPr/>
          <p:nvPr/>
        </p:nvSpPr>
        <p:spPr>
          <a:xfrm>
            <a:off x="609480" y="1523880"/>
            <a:ext cx="8000280" cy="5028480"/>
          </a:xfrm>
          <a:prstGeom prst="rect">
            <a:avLst/>
          </a:prstGeom>
        </p:spPr>
        <p:txBody>
          <a:bodyPr bIns="45000" lIns="90000" rIns="90000" tIns="45000"/>
          <a:p>
            <a:pPr>
              <a:lnSpc>
                <a:spcPct val="100000"/>
              </a:lnSpc>
            </a:pPr>
            <a:r>
              <a:rPr lang="en-US" sz="3600">
                <a:solidFill>
                  <a:srgbClr val="134b8e"/>
                </a:solidFill>
                <a:latin typeface="Georgia"/>
              </a:rPr>
              <a:t>Simplify administration </a:t>
            </a:r>
            <a:endParaRPr/>
          </a:p>
          <a:p>
            <a:pPr lvl="1">
              <a:lnSpc>
                <a:spcPct val="100000"/>
              </a:lnSpc>
              <a:buSzPct val="70000"/>
              <a:buFont typeface="Arial"/>
              <a:buChar char="•"/>
            </a:pPr>
            <a:r>
              <a:rPr lang="en-US" sz="2200">
                <a:solidFill>
                  <a:srgbClr val="134b8e"/>
                </a:solidFill>
                <a:latin typeface="Georgia"/>
              </a:rPr>
              <a:t>cover all residents (universal)</a:t>
            </a:r>
            <a:endParaRPr/>
          </a:p>
          <a:p>
            <a:pPr lvl="1">
              <a:lnSpc>
                <a:spcPct val="100000"/>
              </a:lnSpc>
              <a:buSzPct val="70000"/>
              <a:buFont typeface="Arial"/>
              <a:buChar char="•"/>
            </a:pPr>
            <a:r>
              <a:rPr lang="en-US" sz="2200">
                <a:solidFill>
                  <a:srgbClr val="134b8e"/>
                </a:solidFill>
                <a:latin typeface="Georgia"/>
              </a:rPr>
              <a:t>for all medically necessary services (comprehensive)</a:t>
            </a:r>
            <a:endParaRPr/>
          </a:p>
          <a:p>
            <a:pPr lvl="1">
              <a:lnSpc>
                <a:spcPct val="100000"/>
              </a:lnSpc>
              <a:buSzPct val="70000"/>
              <a:buFont typeface="Arial"/>
              <a:buChar char="•"/>
            </a:pPr>
            <a:r>
              <a:rPr lang="en-US" sz="2200">
                <a:solidFill>
                  <a:srgbClr val="134b8e"/>
                </a:solidFill>
                <a:latin typeface="Georgia"/>
              </a:rPr>
              <a:t>single-payer</a:t>
            </a:r>
            <a:endParaRPr/>
          </a:p>
          <a:p>
            <a:pPr lvl="1">
              <a:lnSpc>
                <a:spcPct val="100000"/>
              </a:lnSpc>
              <a:buSzPct val="70000"/>
              <a:buFont typeface="Arial"/>
              <a:buChar char="•"/>
            </a:pPr>
            <a:r>
              <a:rPr lang="en-US" sz="2200">
                <a:solidFill>
                  <a:srgbClr val="134b8e"/>
                </a:solidFill>
                <a:latin typeface="Georgia"/>
              </a:rPr>
              <a:t>same payments for same services</a:t>
            </a:r>
            <a:endParaRPr/>
          </a:p>
          <a:p>
            <a:pPr lvl="1">
              <a:lnSpc>
                <a:spcPct val="100000"/>
              </a:lnSpc>
              <a:buSzPct val="70000"/>
              <a:buFont typeface="Arial"/>
              <a:buChar char="•"/>
            </a:pPr>
            <a:r>
              <a:rPr lang="en-US" sz="2200">
                <a:solidFill>
                  <a:srgbClr val="134b8e"/>
                </a:solidFill>
                <a:latin typeface="Georgia"/>
              </a:rPr>
              <a:t>no copays and deductibles</a:t>
            </a:r>
            <a:endParaRPr/>
          </a:p>
          <a:p>
            <a:pPr>
              <a:lnSpc>
                <a:spcPct val="100000"/>
              </a:lnSpc>
            </a:pPr>
            <a:endParaRPr/>
          </a:p>
        </p:txBody>
      </p:sp>
      <p:pic>
        <p:nvPicPr>
          <p:cNvPr descr="" id="559" name="Picture 2"/>
          <p:cNvPicPr/>
          <p:nvPr/>
        </p:nvPicPr>
        <p:blipFill>
          <a:blip r:embed="rId1"/>
          <a:stretch>
            <a:fillRect/>
          </a:stretch>
        </p:blipFill>
        <p:spPr>
          <a:xfrm>
            <a:off x="8133480" y="266760"/>
            <a:ext cx="953280" cy="837360"/>
          </a:xfrm>
          <a:prstGeom prst="rect">
            <a:avLst/>
          </a:prstGeom>
        </p:spPr>
      </p:pic>
      <p:pic>
        <p:nvPicPr>
          <p:cNvPr descr="" id="560" name="Picture 1"/>
          <p:cNvPicPr/>
          <p:nvPr/>
        </p:nvPicPr>
        <p:blipFill>
          <a:blip r:embed="rId2"/>
          <a:stretch>
            <a:fillRect/>
          </a:stretch>
        </p:blipFill>
        <p:spPr>
          <a:xfrm>
            <a:off x="301680" y="122760"/>
            <a:ext cx="1289880" cy="1221120"/>
          </a:xfrm>
          <a:prstGeom prst="rect">
            <a:avLst/>
          </a:prstGeom>
        </p:spPr>
      </p:pic>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1" name="CustomShape 1"/>
          <p:cNvSpPr/>
          <p:nvPr/>
        </p:nvSpPr>
        <p:spPr>
          <a:xfrm>
            <a:off x="1600200" y="266760"/>
            <a:ext cx="6552360" cy="913680"/>
          </a:xfrm>
          <a:prstGeom prst="rect">
            <a:avLst/>
          </a:prstGeom>
        </p:spPr>
        <p:txBody>
          <a:bodyPr anchor="b" bIns="45000" lIns="90000" rIns="90000" tIns="45000"/>
          <a:p>
            <a:pPr algn="ctr">
              <a:lnSpc>
                <a:spcPct val="100000"/>
              </a:lnSpc>
            </a:pPr>
            <a:r>
              <a:rPr b="1" lang="en-US" sz="3300">
                <a:solidFill>
                  <a:srgbClr val="ef3e42"/>
                </a:solidFill>
                <a:latin typeface="Georgia"/>
              </a:rPr>
              <a:t>Theme of SB 631</a:t>
            </a:r>
            <a:endParaRPr/>
          </a:p>
        </p:txBody>
      </p:sp>
      <p:sp>
        <p:nvSpPr>
          <p:cNvPr id="562" name="CustomShape 2"/>
          <p:cNvSpPr/>
          <p:nvPr/>
        </p:nvSpPr>
        <p:spPr>
          <a:xfrm>
            <a:off x="533520" y="1600200"/>
            <a:ext cx="8152560" cy="4952160"/>
          </a:xfrm>
          <a:prstGeom prst="rect">
            <a:avLst/>
          </a:prstGeom>
        </p:spPr>
        <p:txBody>
          <a:bodyPr bIns="45000" lIns="90000" rIns="90000" tIns="45000"/>
          <a:p>
            <a:pPr>
              <a:lnSpc>
                <a:spcPct val="100000"/>
              </a:lnSpc>
            </a:pPr>
            <a:r>
              <a:rPr lang="en-US" sz="3400">
                <a:solidFill>
                  <a:srgbClr val="134b8e"/>
                </a:solidFill>
                <a:latin typeface="Georgia"/>
              </a:rPr>
              <a:t>Flexible payment systems, tailored by provider, to best meet needs of providers and system</a:t>
            </a:r>
            <a:endParaRPr/>
          </a:p>
          <a:p>
            <a:pPr lvl="1">
              <a:lnSpc>
                <a:spcPct val="100000"/>
              </a:lnSpc>
              <a:buSzPct val="70000"/>
              <a:buFont typeface="Arial"/>
              <a:buChar char="•"/>
            </a:pPr>
            <a:r>
              <a:rPr lang="en-US" sz="2200">
                <a:solidFill>
                  <a:srgbClr val="134b8e"/>
                </a:solidFill>
                <a:latin typeface="Georgia"/>
              </a:rPr>
              <a:t>global budgets</a:t>
            </a:r>
            <a:endParaRPr/>
          </a:p>
          <a:p>
            <a:pPr lvl="1">
              <a:lnSpc>
                <a:spcPct val="100000"/>
              </a:lnSpc>
              <a:buSzPct val="70000"/>
              <a:buFont typeface="Arial"/>
              <a:buChar char="•"/>
            </a:pPr>
            <a:r>
              <a:rPr lang="en-US" sz="2200">
                <a:solidFill>
                  <a:srgbClr val="134b8e"/>
                </a:solidFill>
                <a:latin typeface="Georgia"/>
              </a:rPr>
              <a:t>fee for service</a:t>
            </a:r>
            <a:endParaRPr/>
          </a:p>
          <a:p>
            <a:pPr lvl="1">
              <a:lnSpc>
                <a:spcPct val="100000"/>
              </a:lnSpc>
              <a:buSzPct val="70000"/>
              <a:buFont typeface="Arial"/>
              <a:buChar char="•"/>
            </a:pPr>
            <a:r>
              <a:rPr lang="en-US" sz="2200">
                <a:solidFill>
                  <a:srgbClr val="134b8e"/>
                </a:solidFill>
                <a:latin typeface="Georgia"/>
              </a:rPr>
              <a:t>other transparent &amp; fair systems as needed</a:t>
            </a:r>
            <a:endParaRPr/>
          </a:p>
          <a:p>
            <a:pPr>
              <a:lnSpc>
                <a:spcPct val="100000"/>
              </a:lnSpc>
            </a:pPr>
            <a:endParaRPr/>
          </a:p>
        </p:txBody>
      </p:sp>
      <p:pic>
        <p:nvPicPr>
          <p:cNvPr descr="" id="563" name="Picture 2"/>
          <p:cNvPicPr/>
          <p:nvPr/>
        </p:nvPicPr>
        <p:blipFill>
          <a:blip r:embed="rId1"/>
          <a:stretch>
            <a:fillRect/>
          </a:stretch>
        </p:blipFill>
        <p:spPr>
          <a:xfrm>
            <a:off x="8153280" y="266760"/>
            <a:ext cx="953280" cy="837360"/>
          </a:xfrm>
          <a:prstGeom prst="rect">
            <a:avLst/>
          </a:prstGeom>
        </p:spPr>
      </p:pic>
      <p:pic>
        <p:nvPicPr>
          <p:cNvPr descr="" id="564" name="Picture 1"/>
          <p:cNvPicPr/>
          <p:nvPr/>
        </p:nvPicPr>
        <p:blipFill>
          <a:blip r:embed="rId2"/>
          <a:stretch>
            <a:fillRect/>
          </a:stretch>
        </p:blipFill>
        <p:spPr>
          <a:xfrm>
            <a:off x="301680" y="122760"/>
            <a:ext cx="1289880" cy="1221120"/>
          </a:xfrm>
          <a:prstGeom prst="rect">
            <a:avLst/>
          </a:prstGeom>
        </p:spPr>
      </p:pic>
    </p:spTree>
  </p:cSld>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5" name="CustomShape 1"/>
          <p:cNvSpPr/>
          <p:nvPr/>
        </p:nvSpPr>
        <p:spPr>
          <a:xfrm>
            <a:off x="1600200" y="266760"/>
            <a:ext cx="7314480" cy="913680"/>
          </a:xfrm>
          <a:prstGeom prst="rect">
            <a:avLst/>
          </a:prstGeom>
        </p:spPr>
        <p:txBody>
          <a:bodyPr anchor="b" bIns="45000" lIns="90000" rIns="90000" tIns="45000"/>
          <a:p>
            <a:pPr algn="ctr">
              <a:lnSpc>
                <a:spcPct val="100000"/>
              </a:lnSpc>
            </a:pPr>
            <a:r>
              <a:rPr b="1" lang="en-US" sz="3600">
                <a:solidFill>
                  <a:srgbClr val="ef3e42"/>
                </a:solidFill>
                <a:latin typeface="Georgia"/>
              </a:rPr>
              <a:t>Administrative simplicity generally leads to equity</a:t>
            </a:r>
            <a:endParaRPr/>
          </a:p>
        </p:txBody>
      </p:sp>
      <p:sp>
        <p:nvSpPr>
          <p:cNvPr id="566" name="CustomShape 2"/>
          <p:cNvSpPr/>
          <p:nvPr/>
        </p:nvSpPr>
        <p:spPr>
          <a:xfrm>
            <a:off x="457200" y="1676520"/>
            <a:ext cx="8228880" cy="4876200"/>
          </a:xfrm>
          <a:prstGeom prst="rect">
            <a:avLst/>
          </a:prstGeom>
        </p:spPr>
        <p:txBody>
          <a:bodyPr bIns="45000" lIns="90000" rIns="90000" tIns="45000"/>
          <a:p>
            <a:pPr>
              <a:lnSpc>
                <a:spcPct val="100000"/>
              </a:lnSpc>
            </a:pPr>
            <a:r>
              <a:rPr lang="en-US" sz="2700">
                <a:solidFill>
                  <a:srgbClr val="134b8e"/>
                </a:solidFill>
                <a:latin typeface="Georgia"/>
              </a:rPr>
              <a:t>All residents covered equally </a:t>
            </a:r>
            <a:endParaRPr/>
          </a:p>
          <a:p>
            <a:pPr>
              <a:lnSpc>
                <a:spcPct val="100000"/>
              </a:lnSpc>
            </a:pPr>
            <a:r>
              <a:rPr lang="en-US" sz="2700">
                <a:solidFill>
                  <a:srgbClr val="134b8e"/>
                </a:solidFill>
                <a:latin typeface="Georgia"/>
              </a:rPr>
              <a:t>All medically necessary services covered </a:t>
            </a:r>
            <a:endParaRPr/>
          </a:p>
          <a:p>
            <a:pPr>
              <a:lnSpc>
                <a:spcPct val="100000"/>
              </a:lnSpc>
            </a:pPr>
            <a:r>
              <a:rPr lang="en-US" sz="2700">
                <a:solidFill>
                  <a:srgbClr val="134b8e"/>
                </a:solidFill>
                <a:latin typeface="Georgia"/>
              </a:rPr>
              <a:t>Same payments for same services</a:t>
            </a:r>
            <a:endParaRPr/>
          </a:p>
          <a:p>
            <a:pPr lvl="1">
              <a:lnSpc>
                <a:spcPct val="100000"/>
              </a:lnSpc>
              <a:buSzPct val="70000"/>
              <a:buFont typeface="Arial"/>
              <a:buChar char="•"/>
            </a:pPr>
            <a:r>
              <a:rPr lang="en-US" sz="2200">
                <a:solidFill>
                  <a:srgbClr val="134b8e"/>
                </a:solidFill>
                <a:latin typeface="Georgia"/>
              </a:rPr>
              <a:t>Equity for providers</a:t>
            </a:r>
            <a:endParaRPr/>
          </a:p>
          <a:p>
            <a:pPr lvl="1">
              <a:lnSpc>
                <a:spcPct val="100000"/>
              </a:lnSpc>
              <a:buSzPct val="70000"/>
              <a:buFont typeface="Arial"/>
              <a:buChar char="•"/>
            </a:pPr>
            <a:r>
              <a:rPr lang="en-US" sz="2200">
                <a:solidFill>
                  <a:srgbClr val="134b8e"/>
                </a:solidFill>
                <a:latin typeface="Georgia"/>
              </a:rPr>
              <a:t>Equity for patients</a:t>
            </a:r>
            <a:endParaRPr/>
          </a:p>
          <a:p>
            <a:pPr lvl="1">
              <a:lnSpc>
                <a:spcPct val="100000"/>
              </a:lnSpc>
              <a:buSzPct val="70000"/>
              <a:buFont typeface="Arial"/>
              <a:buChar char="•"/>
            </a:pPr>
            <a:r>
              <a:rPr lang="en-US" sz="2200">
                <a:solidFill>
                  <a:srgbClr val="134b8e"/>
                </a:solidFill>
                <a:latin typeface="Georgia"/>
              </a:rPr>
              <a:t>Now – private insurers, Medicare, Oregon Health Plan, individuals pay differently</a:t>
            </a:r>
            <a:endParaRPr/>
          </a:p>
        </p:txBody>
      </p:sp>
      <p:pic>
        <p:nvPicPr>
          <p:cNvPr descr="" id="567" name="Picture 2"/>
          <p:cNvPicPr/>
          <p:nvPr/>
        </p:nvPicPr>
        <p:blipFill>
          <a:blip r:embed="rId1"/>
          <a:stretch>
            <a:fillRect/>
          </a:stretch>
        </p:blipFill>
        <p:spPr>
          <a:xfrm>
            <a:off x="8190000" y="304920"/>
            <a:ext cx="953280" cy="837360"/>
          </a:xfrm>
          <a:prstGeom prst="rect">
            <a:avLst/>
          </a:prstGeom>
        </p:spPr>
      </p:pic>
      <p:pic>
        <p:nvPicPr>
          <p:cNvPr descr="" id="568" name="Picture 1"/>
          <p:cNvPicPr/>
          <p:nvPr/>
        </p:nvPicPr>
        <p:blipFill>
          <a:blip r:embed="rId2"/>
          <a:stretch>
            <a:fillRect/>
          </a:stretch>
        </p:blipFill>
        <p:spPr>
          <a:xfrm>
            <a:off x="301680" y="122760"/>
            <a:ext cx="1289880" cy="1221120"/>
          </a:xfrm>
          <a:prstGeom prst="rect">
            <a:avLst/>
          </a:prstGeom>
        </p:spPr>
      </p:pic>
    </p:spTree>
  </p:cSld>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9" name="CustomShape 1"/>
          <p:cNvSpPr/>
          <p:nvPr/>
        </p:nvSpPr>
        <p:spPr>
          <a:xfrm>
            <a:off x="1368360" y="2743200"/>
            <a:ext cx="6479280" cy="1672560"/>
          </a:xfrm>
          <a:prstGeom prst="rect">
            <a:avLst/>
          </a:prstGeom>
        </p:spPr>
      </p:sp>
      <p:sp>
        <p:nvSpPr>
          <p:cNvPr id="570" name="CustomShape 2"/>
          <p:cNvSpPr/>
          <p:nvPr/>
        </p:nvSpPr>
        <p:spPr>
          <a:xfrm>
            <a:off x="722160" y="533520"/>
            <a:ext cx="7771680" cy="1523160"/>
          </a:xfrm>
          <a:prstGeom prst="rect">
            <a:avLst/>
          </a:prstGeom>
        </p:spPr>
        <p:txBody>
          <a:bodyPr anchor="b" bIns="45000" lIns="90000" rIns="90000" tIns="45000"/>
          <a:p>
            <a:r>
              <a:rPr lang="en-US" sz="4200">
                <a:solidFill>
                  <a:srgbClr val="ffffff"/>
                </a:solidFill>
                <a:latin typeface="Georgia"/>
              </a:rPr>
              <a:t>How do we get there?</a:t>
            </a:r>
            <a:endParaRPr/>
          </a:p>
          <a:p>
            <a:pPr algn="ctr">
              <a:lnSpc>
                <a:spcPct val="100000"/>
              </a:lnSpc>
            </a:pPr>
            <a:endParaRPr/>
          </a:p>
        </p:txBody>
      </p:sp>
      <p:pic>
        <p:nvPicPr>
          <p:cNvPr descr="" id="571" name="Picture 2"/>
          <p:cNvPicPr/>
          <p:nvPr/>
        </p:nvPicPr>
        <p:blipFill>
          <a:blip r:embed="rId1"/>
          <a:stretch>
            <a:fillRect/>
          </a:stretch>
        </p:blipFill>
        <p:spPr>
          <a:xfrm>
            <a:off x="2540160" y="2475360"/>
            <a:ext cx="3928680" cy="2962440"/>
          </a:xfrm>
          <a:prstGeom prst="rect">
            <a:avLst/>
          </a:prstGeom>
        </p:spPr>
      </p:pic>
      <p:pic>
        <p:nvPicPr>
          <p:cNvPr descr="" id="572" name="Picture 1"/>
          <p:cNvPicPr/>
          <p:nvPr/>
        </p:nvPicPr>
        <p:blipFill>
          <a:blip r:embed="rId2"/>
          <a:stretch>
            <a:fillRect/>
          </a:stretch>
        </p:blipFill>
        <p:spPr>
          <a:xfrm>
            <a:off x="301680" y="122760"/>
            <a:ext cx="1289880" cy="1221120"/>
          </a:xfrm>
          <a:prstGeom prst="rect">
            <a:avLst/>
          </a:prstGeom>
        </p:spPr>
      </p:pic>
      <p:pic>
        <p:nvPicPr>
          <p:cNvPr descr="" id="573" name="Picture 2"/>
          <p:cNvPicPr/>
          <p:nvPr/>
        </p:nvPicPr>
        <p:blipFill>
          <a:blip r:embed="rId3"/>
          <a:stretch>
            <a:fillRect/>
          </a:stretch>
        </p:blipFill>
        <p:spPr>
          <a:xfrm>
            <a:off x="7907760" y="685800"/>
            <a:ext cx="953280" cy="837360"/>
          </a:xfrm>
          <a:prstGeom prst="rect">
            <a:avLst/>
          </a:prstGeom>
        </p:spPr>
      </p:pic>
    </p:spTree>
  </p:cSld>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4" name="CustomShape 1"/>
          <p:cNvSpPr/>
          <p:nvPr/>
        </p:nvSpPr>
        <p:spPr>
          <a:xfrm>
            <a:off x="301680" y="228600"/>
            <a:ext cx="8533800" cy="758160"/>
          </a:xfrm>
          <a:prstGeom prst="rect">
            <a:avLst/>
          </a:prstGeom>
        </p:spPr>
        <p:txBody>
          <a:bodyPr anchor="b" bIns="45000" lIns="90000" rIns="90000" tIns="45000"/>
          <a:p>
            <a:pPr algn="ctr">
              <a:lnSpc>
                <a:spcPct val="100000"/>
              </a:lnSpc>
            </a:pPr>
            <a:r>
              <a:rPr lang="en-US" sz="3300">
                <a:solidFill>
                  <a:srgbClr val="dc7713"/>
                </a:solidFill>
                <a:latin typeface="Georgia"/>
              </a:rPr>
              <a:t>HCAO</a:t>
            </a:r>
            <a:endParaRPr/>
          </a:p>
        </p:txBody>
      </p:sp>
      <p:sp>
        <p:nvSpPr>
          <p:cNvPr id="575" name="CustomShape 2"/>
          <p:cNvSpPr/>
          <p:nvPr/>
        </p:nvSpPr>
        <p:spPr>
          <a:xfrm>
            <a:off x="301680" y="1527120"/>
            <a:ext cx="8503200" cy="4571280"/>
          </a:xfrm>
          <a:prstGeom prst="rect">
            <a:avLst/>
          </a:prstGeom>
        </p:spPr>
        <p:txBody>
          <a:bodyPr bIns="45000" lIns="90000" rIns="90000" tIns="45000"/>
          <a:p>
            <a:pPr>
              <a:lnSpc>
                <a:spcPct val="100000"/>
              </a:lnSpc>
              <a:buSzPct val="85000"/>
              <a:buFont charset="2" typeface="Wingdings 2"/>
              <a:buChar char=""/>
            </a:pPr>
            <a:r>
              <a:rPr lang="en-US" sz="2700">
                <a:solidFill>
                  <a:srgbClr val="000000"/>
                </a:solidFill>
                <a:latin typeface="Georgia"/>
              </a:rPr>
              <a:t>A Movement committed to the belief that health care is a human right</a:t>
            </a:r>
            <a:endParaRPr/>
          </a:p>
          <a:p>
            <a:pPr>
              <a:lnSpc>
                <a:spcPct val="100000"/>
              </a:lnSpc>
              <a:buSzPct val="85000"/>
              <a:buFont charset="2" typeface="Wingdings 2"/>
              <a:buChar char=""/>
            </a:pPr>
            <a:r>
              <a:rPr lang="en-US" sz="2700">
                <a:solidFill>
                  <a:srgbClr val="000000"/>
                </a:solidFill>
                <a:latin typeface="Georgia"/>
              </a:rPr>
              <a:t>Working to ensure every person in Oregon has access to an equitable, afford- able, comprehensive, high-quality, publicly funded universal health care system—a system that will save lives and save money at the same time. </a:t>
            </a:r>
            <a:endParaRPr/>
          </a:p>
          <a:p>
            <a:pPr>
              <a:lnSpc>
                <a:spcPct val="100000"/>
              </a:lnSpc>
            </a:pPr>
            <a:endParaRPr/>
          </a:p>
        </p:txBody>
      </p:sp>
      <p:pic>
        <p:nvPicPr>
          <p:cNvPr descr="" id="576" name="Picture 1"/>
          <p:cNvPicPr/>
          <p:nvPr/>
        </p:nvPicPr>
        <p:blipFill>
          <a:blip r:embed="rId1"/>
          <a:stretch>
            <a:fillRect/>
          </a:stretch>
        </p:blipFill>
        <p:spPr>
          <a:xfrm>
            <a:off x="301680" y="122760"/>
            <a:ext cx="1289880" cy="1221120"/>
          </a:xfrm>
          <a:prstGeom prst="rect">
            <a:avLst/>
          </a:prstGeom>
        </p:spPr>
      </p:pic>
      <p:pic>
        <p:nvPicPr>
          <p:cNvPr descr="" id="577" name="Picture 2"/>
          <p:cNvPicPr/>
          <p:nvPr/>
        </p:nvPicPr>
        <p:blipFill>
          <a:blip r:embed="rId2"/>
          <a:stretch>
            <a:fillRect/>
          </a:stretch>
        </p:blipFill>
        <p:spPr>
          <a:xfrm>
            <a:off x="7882200" y="266760"/>
            <a:ext cx="953280" cy="837360"/>
          </a:xfrm>
          <a:prstGeom prst="rect">
            <a:avLst/>
          </a:prstGeom>
        </p:spPr>
      </p:pic>
    </p:spTree>
  </p:cSld>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8" name="CustomShape 1"/>
          <p:cNvSpPr/>
          <p:nvPr/>
        </p:nvSpPr>
        <p:spPr>
          <a:xfrm>
            <a:off x="301680" y="228600"/>
            <a:ext cx="8533800" cy="758160"/>
          </a:xfrm>
          <a:prstGeom prst="rect">
            <a:avLst/>
          </a:prstGeom>
        </p:spPr>
        <p:txBody>
          <a:bodyPr anchor="b" bIns="45000" lIns="90000" rIns="90000" tIns="45000"/>
          <a:p>
            <a:r>
              <a:rPr lang="en-US" sz="3300">
                <a:solidFill>
                  <a:srgbClr val="dc7713"/>
                </a:solidFill>
                <a:latin typeface="Georgia"/>
              </a:rPr>
              <a:t>The growth of a movement</a:t>
            </a:r>
            <a:endParaRPr/>
          </a:p>
          <a:p>
            <a:pPr algn="ctr">
              <a:lnSpc>
                <a:spcPct val="100000"/>
              </a:lnSpc>
            </a:pPr>
            <a:r>
              <a:rPr lang="en-US" sz="3300">
                <a:solidFill>
                  <a:srgbClr val="dc7713"/>
                </a:solidFill>
                <a:latin typeface="Georgia"/>
              </a:rPr>
              <a:t>2012-2015</a:t>
            </a:r>
            <a:endParaRPr/>
          </a:p>
        </p:txBody>
      </p:sp>
      <p:sp>
        <p:nvSpPr>
          <p:cNvPr id="579" name="CustomShape 2"/>
          <p:cNvSpPr/>
          <p:nvPr/>
        </p:nvSpPr>
        <p:spPr>
          <a:xfrm>
            <a:off x="301680" y="1527120"/>
            <a:ext cx="8503200" cy="4823280"/>
          </a:xfrm>
          <a:prstGeom prst="rect">
            <a:avLst/>
          </a:prstGeom>
        </p:spPr>
        <p:txBody>
          <a:bodyPr bIns="45000" lIns="90000" rIns="90000" tIns="45000"/>
          <a:p>
            <a:pPr>
              <a:lnSpc>
                <a:spcPct val="100000"/>
              </a:lnSpc>
              <a:buSzPct val="85000"/>
              <a:buFont charset="2" typeface="Wingdings 2"/>
              <a:buChar char=""/>
            </a:pPr>
            <a:r>
              <a:rPr lang="en-US" sz="2700">
                <a:solidFill>
                  <a:srgbClr val="000000"/>
                </a:solidFill>
                <a:latin typeface="Georgia"/>
              </a:rPr>
              <a:t>Local action groups in 14 counties</a:t>
            </a:r>
            <a:endParaRPr/>
          </a:p>
          <a:p>
            <a:pPr>
              <a:lnSpc>
                <a:spcPct val="100000"/>
              </a:lnSpc>
              <a:buSzPct val="85000"/>
              <a:buFont charset="2" typeface="Wingdings 2"/>
              <a:buChar char=""/>
            </a:pPr>
            <a:r>
              <a:rPr lang="en-US" sz="2700">
                <a:solidFill>
                  <a:srgbClr val="000000"/>
                </a:solidFill>
                <a:latin typeface="Georgia"/>
              </a:rPr>
              <a:t>120 orgnizational members with more joining every month (including Nurses for Single Payer and ONA)</a:t>
            </a:r>
            <a:endParaRPr/>
          </a:p>
          <a:p>
            <a:pPr>
              <a:lnSpc>
                <a:spcPct val="100000"/>
              </a:lnSpc>
              <a:buSzPct val="85000"/>
              <a:buFont charset="2" typeface="Wingdings 2"/>
              <a:buChar char=""/>
            </a:pPr>
            <a:r>
              <a:rPr lang="en-US" sz="2700">
                <a:solidFill>
                  <a:srgbClr val="000000"/>
                </a:solidFill>
                <a:latin typeface="Georgia"/>
              </a:rPr>
              <a:t>18000 supporters</a:t>
            </a:r>
            <a:endParaRPr/>
          </a:p>
          <a:p>
            <a:pPr>
              <a:lnSpc>
                <a:spcPct val="100000"/>
              </a:lnSpc>
              <a:buSzPct val="85000"/>
              <a:buFont charset="2" typeface="Wingdings 2"/>
              <a:buChar char=""/>
            </a:pPr>
            <a:r>
              <a:rPr lang="en-US" sz="2700">
                <a:solidFill>
                  <a:srgbClr val="000000"/>
                </a:solidFill>
                <a:latin typeface="Georgia"/>
              </a:rPr>
              <a:t>Contributions of over $500,000 from more than 800 donors</a:t>
            </a:r>
            <a:endParaRPr/>
          </a:p>
          <a:p>
            <a:pPr>
              <a:lnSpc>
                <a:spcPct val="100000"/>
              </a:lnSpc>
              <a:buSzPct val="85000"/>
              <a:buFont charset="2" typeface="Wingdings 2"/>
              <a:buChar char=""/>
            </a:pPr>
            <a:r>
              <a:rPr lang="en-US" sz="2700">
                <a:solidFill>
                  <a:srgbClr val="000000"/>
                </a:solidFill>
                <a:latin typeface="Georgia"/>
              </a:rPr>
              <a:t>1200 Universal Care advocates participated in lobby day February 2015, meeting with 70 legislators</a:t>
            </a:r>
            <a:endParaRPr/>
          </a:p>
          <a:p>
            <a:pPr>
              <a:lnSpc>
                <a:spcPct val="100000"/>
              </a:lnSpc>
            </a:pPr>
            <a:endParaRPr/>
          </a:p>
        </p:txBody>
      </p:sp>
      <p:pic>
        <p:nvPicPr>
          <p:cNvPr descr="" id="580" name="Picture 1"/>
          <p:cNvPicPr/>
          <p:nvPr/>
        </p:nvPicPr>
        <p:blipFill>
          <a:blip r:embed="rId1"/>
          <a:stretch>
            <a:fillRect/>
          </a:stretch>
        </p:blipFill>
        <p:spPr>
          <a:xfrm>
            <a:off x="301680" y="122760"/>
            <a:ext cx="1289880" cy="1221120"/>
          </a:xfrm>
          <a:prstGeom prst="rect">
            <a:avLst/>
          </a:prstGeom>
        </p:spPr>
      </p:pic>
      <p:pic>
        <p:nvPicPr>
          <p:cNvPr descr="" id="581" name="Picture 2"/>
          <p:cNvPicPr/>
          <p:nvPr/>
        </p:nvPicPr>
        <p:blipFill>
          <a:blip r:embed="rId2"/>
          <a:stretch>
            <a:fillRect/>
          </a:stretch>
        </p:blipFill>
        <p:spPr>
          <a:xfrm>
            <a:off x="8133480" y="266760"/>
            <a:ext cx="953280" cy="837360"/>
          </a:xfrm>
          <a:prstGeom prst="rect">
            <a:avLst/>
          </a:prstGeom>
        </p:spPr>
      </p:pic>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3" name="CustomShape 1"/>
          <p:cNvSpPr/>
          <p:nvPr/>
        </p:nvSpPr>
        <p:spPr>
          <a:xfrm>
            <a:off x="1368360" y="2743200"/>
            <a:ext cx="6479280" cy="1672560"/>
          </a:xfrm>
          <a:prstGeom prst="rect">
            <a:avLst/>
          </a:prstGeom>
        </p:spPr>
        <p:txBody>
          <a:bodyPr bIns="45000" lIns="90000" rIns="90000" tIns="45000"/>
          <a:p>
            <a:pPr algn="ctr">
              <a:lnSpc>
                <a:spcPct val="100000"/>
              </a:lnSpc>
            </a:pPr>
            <a:r>
              <a:rPr b="1" lang="en-US" sz="2800">
                <a:solidFill>
                  <a:srgbClr val="263b86"/>
                </a:solidFill>
                <a:latin typeface="Georgia"/>
              </a:rPr>
              <a:t>The Most Expensive in the Developed World</a:t>
            </a:r>
            <a:endParaRPr/>
          </a:p>
        </p:txBody>
      </p:sp>
      <p:sp>
        <p:nvSpPr>
          <p:cNvPr id="394" name="CustomShape 2"/>
          <p:cNvSpPr/>
          <p:nvPr/>
        </p:nvSpPr>
        <p:spPr>
          <a:xfrm>
            <a:off x="722160" y="533520"/>
            <a:ext cx="7771680" cy="1523160"/>
          </a:xfrm>
          <a:prstGeom prst="rect">
            <a:avLst/>
          </a:prstGeom>
        </p:spPr>
        <p:txBody>
          <a:bodyPr anchor="b" bIns="45000" lIns="90000" rIns="90000" tIns="45000"/>
          <a:p>
            <a:pPr algn="ctr">
              <a:lnSpc>
                <a:spcPct val="100000"/>
              </a:lnSpc>
            </a:pPr>
            <a:r>
              <a:rPr lang="en-US" sz="4200">
                <a:solidFill>
                  <a:srgbClr val="ffffff"/>
                </a:solidFill>
                <a:latin typeface="Georgia"/>
              </a:rPr>
              <a:t>The best health care system?</a:t>
            </a:r>
            <a:endParaRPr/>
          </a:p>
        </p:txBody>
      </p:sp>
      <p:pic>
        <p:nvPicPr>
          <p:cNvPr descr="" id="395" name="Picture 1"/>
          <p:cNvPicPr/>
          <p:nvPr/>
        </p:nvPicPr>
        <p:blipFill>
          <a:blip r:embed="rId1"/>
          <a:stretch>
            <a:fillRect/>
          </a:stretch>
        </p:blipFill>
        <p:spPr>
          <a:xfrm>
            <a:off x="301680" y="122760"/>
            <a:ext cx="1289880" cy="1221120"/>
          </a:xfrm>
          <a:prstGeom prst="rect">
            <a:avLst/>
          </a:prstGeom>
        </p:spPr>
      </p:pic>
      <p:pic>
        <p:nvPicPr>
          <p:cNvPr descr="" id="396" name="Picture 2"/>
          <p:cNvPicPr/>
          <p:nvPr/>
        </p:nvPicPr>
        <p:blipFill>
          <a:blip r:embed="rId2"/>
          <a:stretch>
            <a:fillRect/>
          </a:stretch>
        </p:blipFill>
        <p:spPr>
          <a:xfrm>
            <a:off x="7904880" y="304920"/>
            <a:ext cx="900360" cy="837360"/>
          </a:xfrm>
          <a:prstGeom prst="rect">
            <a:avLst/>
          </a:prstGeom>
        </p:spPr>
      </p:pic>
    </p:spTree>
  </p:cSld>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2" name="CustomShape 1"/>
          <p:cNvSpPr/>
          <p:nvPr/>
        </p:nvSpPr>
        <p:spPr>
          <a:xfrm>
            <a:off x="301680" y="228600"/>
            <a:ext cx="8533800" cy="758160"/>
          </a:xfrm>
          <a:prstGeom prst="rect">
            <a:avLst/>
          </a:prstGeom>
        </p:spPr>
        <p:txBody>
          <a:bodyPr anchor="b" bIns="45000" lIns="90000" rIns="90000" tIns="45000"/>
          <a:p>
            <a:r>
              <a:rPr lang="en-US" sz="3300">
                <a:solidFill>
                  <a:srgbClr val="dc7713"/>
                </a:solidFill>
                <a:latin typeface="Georgia"/>
              </a:rPr>
              <a:t>HCAO Actions</a:t>
            </a:r>
            <a:endParaRPr/>
          </a:p>
          <a:p>
            <a:pPr algn="ctr">
              <a:lnSpc>
                <a:spcPct val="100000"/>
              </a:lnSpc>
            </a:pPr>
            <a:r>
              <a:rPr lang="en-US" sz="3300">
                <a:solidFill>
                  <a:srgbClr val="dc7713"/>
                </a:solidFill>
                <a:latin typeface="Georgia"/>
              </a:rPr>
              <a:t>2012-2015</a:t>
            </a:r>
            <a:endParaRPr/>
          </a:p>
        </p:txBody>
      </p:sp>
      <p:sp>
        <p:nvSpPr>
          <p:cNvPr id="583" name="CustomShape 2"/>
          <p:cNvSpPr/>
          <p:nvPr/>
        </p:nvSpPr>
        <p:spPr>
          <a:xfrm>
            <a:off x="301680" y="1527120"/>
            <a:ext cx="8503200" cy="4823280"/>
          </a:xfrm>
          <a:prstGeom prst="rect">
            <a:avLst/>
          </a:prstGeom>
        </p:spPr>
        <p:txBody>
          <a:bodyPr bIns="45000" lIns="90000" rIns="90000" tIns="45000"/>
          <a:p>
            <a:pPr>
              <a:lnSpc>
                <a:spcPct val="100000"/>
              </a:lnSpc>
              <a:buSzPct val="85000"/>
              <a:buFont charset="2" typeface="Wingdings 2"/>
              <a:buChar char=""/>
            </a:pPr>
            <a:r>
              <a:rPr lang="en-US" sz="2700">
                <a:solidFill>
                  <a:srgbClr val="000000"/>
                </a:solidFill>
                <a:latin typeface="Georgia"/>
              </a:rPr>
              <a:t>\</a:t>
            </a:r>
            <a:endParaRPr/>
          </a:p>
          <a:p>
            <a:pPr>
              <a:lnSpc>
                <a:spcPct val="100000"/>
              </a:lnSpc>
              <a:buSzPct val="85000"/>
              <a:buFont charset="2" typeface="Wingdings 2"/>
              <a:buChar char=""/>
            </a:pPr>
            <a:r>
              <a:rPr lang="en-US" sz="2700">
                <a:solidFill>
                  <a:srgbClr val="000000"/>
                </a:solidFill>
                <a:latin typeface="Georgia"/>
              </a:rPr>
              <a:t>Testified to Oregon Senate Health Care Committee 2015</a:t>
            </a:r>
            <a:endParaRPr/>
          </a:p>
          <a:p>
            <a:pPr>
              <a:lnSpc>
                <a:spcPct val="100000"/>
              </a:lnSpc>
              <a:buSzPct val="85000"/>
              <a:buFont charset="2" typeface="Wingdings 2"/>
              <a:buChar char=""/>
            </a:pPr>
            <a:r>
              <a:rPr lang="en-US" sz="2700">
                <a:solidFill>
                  <a:srgbClr val="000000"/>
                </a:solidFill>
                <a:latin typeface="Georgia"/>
              </a:rPr>
              <a:t>Completed 2 professional voter polls—one to determine support for a ballot measure on publicly financed health care and a 2nd on amending the Oregon Constitution to declare that Health Care is a Human Right. </a:t>
            </a:r>
            <a:endParaRPr/>
          </a:p>
          <a:p>
            <a:pPr>
              <a:lnSpc>
                <a:spcPct val="100000"/>
              </a:lnSpc>
              <a:buSzPct val="85000"/>
              <a:buFont charset="2" typeface="Wingdings 2"/>
              <a:buChar char=""/>
            </a:pPr>
            <a:r>
              <a:rPr lang="en-US" sz="2700">
                <a:solidFill>
                  <a:srgbClr val="000000"/>
                </a:solidFill>
                <a:latin typeface="Georgia"/>
              </a:rPr>
              <a:t>Led efforts to obtain state funding for HB2828, a bill that provides $300,000 to study models for financing a universal health care system in Oregon. Study now being conducted by the Oregon Health Authority</a:t>
            </a:r>
            <a:endParaRPr/>
          </a:p>
          <a:p>
            <a:pPr>
              <a:lnSpc>
                <a:spcPct val="100000"/>
              </a:lnSpc>
            </a:pPr>
            <a:endParaRPr/>
          </a:p>
        </p:txBody>
      </p:sp>
      <p:pic>
        <p:nvPicPr>
          <p:cNvPr descr="" id="584" name="Picture 1"/>
          <p:cNvPicPr/>
          <p:nvPr/>
        </p:nvPicPr>
        <p:blipFill>
          <a:blip r:embed="rId1"/>
          <a:stretch>
            <a:fillRect/>
          </a:stretch>
        </p:blipFill>
        <p:spPr>
          <a:xfrm>
            <a:off x="301680" y="122760"/>
            <a:ext cx="1289880" cy="1221120"/>
          </a:xfrm>
          <a:prstGeom prst="rect">
            <a:avLst/>
          </a:prstGeom>
        </p:spPr>
      </p:pic>
      <p:pic>
        <p:nvPicPr>
          <p:cNvPr descr="" id="585" name="Picture 2"/>
          <p:cNvPicPr/>
          <p:nvPr/>
        </p:nvPicPr>
        <p:blipFill>
          <a:blip r:embed="rId2"/>
          <a:stretch>
            <a:fillRect/>
          </a:stretch>
        </p:blipFill>
        <p:spPr>
          <a:xfrm>
            <a:off x="8133480" y="266760"/>
            <a:ext cx="953280" cy="837360"/>
          </a:xfrm>
          <a:prstGeom prst="rect">
            <a:avLst/>
          </a:prstGeom>
        </p:spPr>
      </p:pic>
    </p:spTree>
  </p:cSld>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6" name="CustomShape 1"/>
          <p:cNvSpPr/>
          <p:nvPr/>
        </p:nvSpPr>
        <p:spPr>
          <a:xfrm>
            <a:off x="301680" y="228600"/>
            <a:ext cx="8533800" cy="758160"/>
          </a:xfrm>
          <a:prstGeom prst="rect">
            <a:avLst/>
          </a:prstGeom>
        </p:spPr>
        <p:txBody>
          <a:bodyPr anchor="b" bIns="45000" lIns="90000" rIns="90000" tIns="45000"/>
          <a:p>
            <a:r>
              <a:rPr lang="en-US" sz="3300">
                <a:solidFill>
                  <a:srgbClr val="dc7713"/>
                </a:solidFill>
                <a:latin typeface="Georgia"/>
              </a:rPr>
              <a:t>Health Care for All-Oregon</a:t>
            </a:r>
            <a:endParaRPr/>
          </a:p>
          <a:p>
            <a:pPr algn="ctr">
              <a:lnSpc>
                <a:spcPct val="100000"/>
              </a:lnSpc>
            </a:pPr>
            <a:r>
              <a:rPr lang="en-US" sz="3300">
                <a:solidFill>
                  <a:srgbClr val="dc7713"/>
                </a:solidFill>
                <a:latin typeface="Georgia"/>
              </a:rPr>
              <a:t>2016-2020</a:t>
            </a:r>
            <a:endParaRPr/>
          </a:p>
        </p:txBody>
      </p:sp>
      <p:sp>
        <p:nvSpPr>
          <p:cNvPr id="587" name="CustomShape 2"/>
          <p:cNvSpPr/>
          <p:nvPr/>
        </p:nvSpPr>
        <p:spPr>
          <a:xfrm>
            <a:off x="301680" y="1527120"/>
            <a:ext cx="8503200" cy="4571280"/>
          </a:xfrm>
          <a:prstGeom prst="rect">
            <a:avLst/>
          </a:prstGeom>
        </p:spPr>
        <p:txBody>
          <a:bodyPr bIns="45000" lIns="90000" rIns="90000" tIns="45000"/>
          <a:p>
            <a:pPr>
              <a:lnSpc>
                <a:spcPct val="100000"/>
              </a:lnSpc>
              <a:buSzPct val="85000"/>
              <a:buFont charset="2" typeface="Wingdings 2"/>
              <a:buChar char=""/>
            </a:pPr>
            <a:r>
              <a:rPr lang="en-US" sz="2700">
                <a:solidFill>
                  <a:srgbClr val="000000"/>
                </a:solidFill>
                <a:latin typeface="Georgia"/>
              </a:rPr>
              <a:t>Increase the reach of our statewide educational programs􏰁 </a:t>
            </a:r>
            <a:endParaRPr/>
          </a:p>
          <a:p>
            <a:pPr>
              <a:lnSpc>
                <a:spcPct val="100000"/>
              </a:lnSpc>
              <a:buSzPct val="85000"/>
              <a:buFont charset="2" typeface="Wingdings 2"/>
              <a:buChar char=""/>
            </a:pPr>
            <a:r>
              <a:rPr lang="en-US" sz="2700">
                <a:solidFill>
                  <a:srgbClr val="000000"/>
                </a:solidFill>
                <a:latin typeface="Georgia"/>
              </a:rPr>
              <a:t>Increase our base of support on all fronts􏰁 </a:t>
            </a:r>
            <a:endParaRPr/>
          </a:p>
          <a:p>
            <a:pPr>
              <a:lnSpc>
                <a:spcPct val="100000"/>
              </a:lnSpc>
              <a:buSzPct val="85000"/>
              <a:buFont charset="2" typeface="Wingdings 2"/>
              <a:buChar char=""/>
            </a:pPr>
            <a:r>
              <a:rPr lang="en-US" sz="2700">
                <a:solidFill>
                  <a:srgbClr val="000000"/>
                </a:solidFill>
                <a:latin typeface="Georgia"/>
              </a:rPr>
              <a:t>Implement Legislative Strategy</a:t>
            </a:r>
            <a:endParaRPr/>
          </a:p>
          <a:p>
            <a:pPr lvl="1">
              <a:lnSpc>
                <a:spcPct val="100000"/>
              </a:lnSpc>
              <a:buSzPct val="70000"/>
              <a:buFont charset="2" typeface="Wingdings"/>
              <a:buChar char=""/>
            </a:pPr>
            <a:r>
              <a:rPr lang="en-US" sz="2200">
                <a:solidFill>
                  <a:srgbClr val="263b86"/>
                </a:solidFill>
                <a:latin typeface="Georgia"/>
              </a:rPr>
              <a:t>Lobby 2017􏰄 legislature to create a funded work􏰅 group charged with designing a health care system based on the HB 2828 study recommendations. </a:t>
            </a:r>
            <a:endParaRPr/>
          </a:p>
          <a:p>
            <a:pPr lvl="1">
              <a:lnSpc>
                <a:spcPct val="100000"/>
              </a:lnSpc>
              <a:buSzPct val="70000"/>
              <a:buFont charset="2" typeface="Wingdings"/>
              <a:buChar char=""/>
            </a:pPr>
            <a:r>
              <a:rPr lang="en-US" sz="2200">
                <a:solidFill>
                  <a:srgbClr val="263b86"/>
                </a:solidFill>
                <a:latin typeface="Georgia"/>
              </a:rPr>
              <a:t>W􏰇rite a bill with a defined ta􏰈x structure by 2018􏰁 </a:t>
            </a:r>
            <a:endParaRPr/>
          </a:p>
          <a:p>
            <a:pPr lvl="1">
              <a:lnSpc>
                <a:spcPct val="100000"/>
              </a:lnSpc>
              <a:buSzPct val="70000"/>
              <a:buFont charset="2" typeface="Wingdings"/>
              <a:buChar char=""/>
            </a:pPr>
            <a:r>
              <a:rPr lang="en-US" sz="2200">
                <a:solidFill>
                  <a:srgbClr val="263b86"/>
                </a:solidFill>
                <a:latin typeface="Georgia"/>
              </a:rPr>
              <a:t>L􏰃obby the legislature to place advisory q􏰉uestions on the 2018 ballot— a way to engage voters on our issues and inform the legislative process prior to voting on a measure in 2020􏰁 </a:t>
            </a:r>
            <a:endParaRPr/>
          </a:p>
          <a:p>
            <a:pPr lvl="1">
              <a:lnSpc>
                <a:spcPct val="100000"/>
              </a:lnSpc>
              <a:buSzPct val="70000"/>
              <a:buFont charset="2" typeface="Wingdings"/>
              <a:buChar char=""/>
            </a:pPr>
            <a:r>
              <a:rPr lang="en-US" sz="2200">
                <a:solidFill>
                  <a:srgbClr val="263b86"/>
                </a:solidFill>
                <a:latin typeface="Georgia"/>
              </a:rPr>
              <a:t>L􏰃obby the legislature to refer our plan to the voters for the 2020 ballot in the 201􏰊 or 2020 session􏰁 </a:t>
            </a:r>
            <a:endParaRPr/>
          </a:p>
          <a:p>
            <a:pPr>
              <a:lnSpc>
                <a:spcPct val="100000"/>
              </a:lnSpc>
            </a:pPr>
            <a:endParaRPr/>
          </a:p>
        </p:txBody>
      </p:sp>
      <p:pic>
        <p:nvPicPr>
          <p:cNvPr descr="" id="588" name="Picture 1"/>
          <p:cNvPicPr/>
          <p:nvPr/>
        </p:nvPicPr>
        <p:blipFill>
          <a:blip r:embed="rId1"/>
          <a:stretch>
            <a:fillRect/>
          </a:stretch>
        </p:blipFill>
        <p:spPr>
          <a:xfrm>
            <a:off x="301680" y="122760"/>
            <a:ext cx="1289880" cy="1221120"/>
          </a:xfrm>
          <a:prstGeom prst="rect">
            <a:avLst/>
          </a:prstGeom>
        </p:spPr>
      </p:pic>
    </p:spTree>
  </p:cSld>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9" name="CustomShape 1"/>
          <p:cNvSpPr/>
          <p:nvPr/>
        </p:nvSpPr>
        <p:spPr>
          <a:xfrm>
            <a:off x="301680" y="228600"/>
            <a:ext cx="8533800" cy="758160"/>
          </a:xfrm>
          <a:prstGeom prst="rect">
            <a:avLst/>
          </a:prstGeom>
        </p:spPr>
        <p:txBody>
          <a:bodyPr anchor="b" bIns="45000" lIns="90000" rIns="90000" tIns="45000"/>
          <a:p>
            <a:r>
              <a:rPr lang="en-US" sz="3300">
                <a:solidFill>
                  <a:srgbClr val="dc7713"/>
                </a:solidFill>
                <a:latin typeface="Georgia"/>
              </a:rPr>
              <a:t>Health Care for All-Oregon</a:t>
            </a:r>
            <a:endParaRPr/>
          </a:p>
          <a:p>
            <a:pPr algn="ctr">
              <a:lnSpc>
                <a:spcPct val="100000"/>
              </a:lnSpc>
            </a:pPr>
            <a:r>
              <a:rPr lang="en-US" sz="3300">
                <a:solidFill>
                  <a:srgbClr val="dc7713"/>
                </a:solidFill>
                <a:latin typeface="Georgia"/>
              </a:rPr>
              <a:t>2016-2020</a:t>
            </a:r>
            <a:endParaRPr/>
          </a:p>
        </p:txBody>
      </p:sp>
      <p:sp>
        <p:nvSpPr>
          <p:cNvPr id="590" name="CustomShape 2"/>
          <p:cNvSpPr/>
          <p:nvPr/>
        </p:nvSpPr>
        <p:spPr>
          <a:xfrm>
            <a:off x="301680" y="1527120"/>
            <a:ext cx="8503200" cy="4571280"/>
          </a:xfrm>
          <a:prstGeom prst="rect">
            <a:avLst/>
          </a:prstGeom>
        </p:spPr>
        <p:txBody>
          <a:bodyPr bIns="45000" lIns="90000" rIns="90000" tIns="45000"/>
          <a:p>
            <a:pPr>
              <a:lnSpc>
                <a:spcPct val="100000"/>
              </a:lnSpc>
              <a:buSzPct val="85000"/>
              <a:buFont charset="2" typeface="Wingdings 2"/>
              <a:buChar char=""/>
            </a:pPr>
            <a:r>
              <a:rPr lang="en-US" sz="2700">
                <a:solidFill>
                  <a:srgbClr val="000000"/>
                </a:solidFill>
                <a:latin typeface="Georgia"/>
              </a:rPr>
              <a:t>Increase the reach of our statewide educational programs􏰁 </a:t>
            </a:r>
            <a:endParaRPr/>
          </a:p>
          <a:p>
            <a:pPr>
              <a:lnSpc>
                <a:spcPct val="100000"/>
              </a:lnSpc>
              <a:buSzPct val="85000"/>
              <a:buFont charset="2" typeface="Wingdings 2"/>
              <a:buChar char=""/>
            </a:pPr>
            <a:r>
              <a:rPr lang="en-US" sz="2700">
                <a:solidFill>
                  <a:srgbClr val="000000"/>
                </a:solidFill>
                <a:latin typeface="Georgia"/>
              </a:rPr>
              <a:t>Increase our base of support on all fronts􏰁 </a:t>
            </a:r>
            <a:endParaRPr/>
          </a:p>
          <a:p>
            <a:pPr>
              <a:lnSpc>
                <a:spcPct val="100000"/>
              </a:lnSpc>
              <a:buSzPct val="85000"/>
              <a:buFont charset="2" typeface="Wingdings 2"/>
              <a:buChar char=""/>
            </a:pPr>
            <a:r>
              <a:rPr lang="en-US" sz="2700">
                <a:solidFill>
                  <a:srgbClr val="000000"/>
                </a:solidFill>
                <a:latin typeface="Georgia"/>
              </a:rPr>
              <a:t>Implement Legislative Strategy</a:t>
            </a:r>
            <a:endParaRPr/>
          </a:p>
          <a:p>
            <a:pPr>
              <a:lnSpc>
                <a:spcPct val="100000"/>
              </a:lnSpc>
              <a:buSzPct val="85000"/>
              <a:buFont charset="2" typeface="Wingdings 2"/>
              <a:buChar char=""/>
            </a:pPr>
            <a:r>
              <a:rPr lang="en-US" sz="2700">
                <a:solidFill>
                  <a:srgbClr val="000000"/>
                </a:solidFill>
                <a:latin typeface="Georgia"/>
              </a:rPr>
              <a:t>Collect signatures to q􏰉ualify an initiative petition supporting publicly funded health care on the 2020 ballot should the legislature fail to refer an appropriate bill to the voters􏰁 </a:t>
            </a:r>
            <a:endParaRPr/>
          </a:p>
          <a:p>
            <a:pPr>
              <a:lnSpc>
                <a:spcPct val="100000"/>
              </a:lnSpc>
              <a:buSzPct val="85000"/>
              <a:buFont charset="2" typeface="Wingdings 2"/>
              <a:buChar char=""/>
            </a:pPr>
            <a:r>
              <a:rPr lang="en-US" sz="2700">
                <a:solidFill>
                  <a:srgbClr val="000000"/>
                </a:solidFill>
                <a:latin typeface="Georgia"/>
              </a:rPr>
              <a:t>Continue wor􏰅k with our allies to educate the public while coordinating with other local, state, and national campaigns all to make universal, publicly funded health care a reality in Oregon. </a:t>
            </a:r>
            <a:endParaRPr/>
          </a:p>
          <a:p>
            <a:pPr>
              <a:lnSpc>
                <a:spcPct val="100000"/>
              </a:lnSpc>
            </a:pPr>
            <a:endParaRPr/>
          </a:p>
        </p:txBody>
      </p:sp>
      <p:pic>
        <p:nvPicPr>
          <p:cNvPr descr="" id="591" name="Picture 1"/>
          <p:cNvPicPr/>
          <p:nvPr/>
        </p:nvPicPr>
        <p:blipFill>
          <a:blip r:embed="rId1"/>
          <a:stretch>
            <a:fillRect/>
          </a:stretch>
        </p:blipFill>
        <p:spPr>
          <a:xfrm>
            <a:off x="301680" y="122760"/>
            <a:ext cx="1289880" cy="1221120"/>
          </a:xfrm>
          <a:prstGeom prst="rect">
            <a:avLst/>
          </a:prstGeom>
        </p:spPr>
      </p:pic>
    </p:spTree>
  </p:cSld>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2" name="CustomShape 1"/>
          <p:cNvSpPr/>
          <p:nvPr/>
        </p:nvSpPr>
        <p:spPr>
          <a:xfrm>
            <a:off x="301680" y="228600"/>
            <a:ext cx="8533800" cy="758160"/>
          </a:xfrm>
          <a:prstGeom prst="rect">
            <a:avLst/>
          </a:prstGeom>
        </p:spPr>
        <p:txBody>
          <a:bodyPr anchor="b" bIns="45000" lIns="90000" rIns="90000" tIns="45000"/>
          <a:p>
            <a:pPr algn="ctr">
              <a:lnSpc>
                <a:spcPct val="100000"/>
              </a:lnSpc>
            </a:pPr>
            <a:r>
              <a:rPr lang="en-US" sz="3300">
                <a:solidFill>
                  <a:srgbClr val="dc7713"/>
                </a:solidFill>
                <a:latin typeface="Georgia"/>
              </a:rPr>
              <a:t>Nurses for Single Payer</a:t>
            </a:r>
            <a:endParaRPr/>
          </a:p>
        </p:txBody>
      </p:sp>
      <p:sp>
        <p:nvSpPr>
          <p:cNvPr id="593" name="CustomShape 2"/>
          <p:cNvSpPr/>
          <p:nvPr/>
        </p:nvSpPr>
        <p:spPr>
          <a:xfrm>
            <a:off x="301680" y="1527120"/>
            <a:ext cx="8503200" cy="4571280"/>
          </a:xfrm>
          <a:prstGeom prst="rect">
            <a:avLst/>
          </a:prstGeom>
        </p:spPr>
        <p:txBody>
          <a:bodyPr bIns="45000" lIns="90000" rIns="90000" tIns="45000"/>
          <a:p>
            <a:pPr>
              <a:lnSpc>
                <a:spcPct val="100000"/>
              </a:lnSpc>
              <a:buSzPct val="85000"/>
              <a:buFont charset="2" typeface="Wingdings 2"/>
              <a:buChar char=""/>
            </a:pPr>
            <a:r>
              <a:rPr lang="en-US" sz="2700">
                <a:solidFill>
                  <a:srgbClr val="000000"/>
                </a:solidFill>
                <a:latin typeface="Georgia"/>
              </a:rPr>
              <a:t>55000 registered nurses in Oregon</a:t>
            </a:r>
            <a:endParaRPr/>
          </a:p>
          <a:p>
            <a:pPr>
              <a:lnSpc>
                <a:spcPct val="100000"/>
              </a:lnSpc>
              <a:buSzPct val="85000"/>
              <a:buFont charset="2" typeface="Wingdings 2"/>
              <a:buChar char=""/>
            </a:pPr>
            <a:r>
              <a:rPr lang="en-US" sz="2700">
                <a:solidFill>
                  <a:srgbClr val="000000"/>
                </a:solidFill>
                <a:latin typeface="Georgia"/>
              </a:rPr>
              <a:t>Nurses  </a:t>
            </a:r>
            <a:endParaRPr/>
          </a:p>
          <a:p>
            <a:pPr lvl="1">
              <a:lnSpc>
                <a:spcPct val="100000"/>
              </a:lnSpc>
              <a:buSzPct val="70000"/>
              <a:buFont charset="2" typeface="Wingdings"/>
              <a:buChar char=""/>
            </a:pPr>
            <a:r>
              <a:rPr lang="en-US" sz="2200">
                <a:solidFill>
                  <a:srgbClr val="263b86"/>
                </a:solidFill>
                <a:latin typeface="Georgia"/>
              </a:rPr>
              <a:t>are the largest and most highly respected health profession</a:t>
            </a:r>
            <a:endParaRPr/>
          </a:p>
          <a:p>
            <a:pPr lvl="1">
              <a:lnSpc>
                <a:spcPct val="100000"/>
              </a:lnSpc>
              <a:buSzPct val="70000"/>
              <a:buFont charset="2" typeface="Wingdings"/>
              <a:buChar char=""/>
            </a:pPr>
            <a:r>
              <a:rPr lang="en-US" sz="2200">
                <a:solidFill>
                  <a:srgbClr val="263b86"/>
                </a:solidFill>
                <a:latin typeface="Georgia"/>
              </a:rPr>
              <a:t>live and work in every community in Oregon</a:t>
            </a:r>
            <a:endParaRPr/>
          </a:p>
          <a:p>
            <a:pPr lvl="1">
              <a:lnSpc>
                <a:spcPct val="100000"/>
              </a:lnSpc>
              <a:buSzPct val="70000"/>
              <a:buFont charset="2" typeface="Wingdings"/>
              <a:buChar char=""/>
            </a:pPr>
            <a:r>
              <a:rPr lang="en-US" sz="2200">
                <a:solidFill>
                  <a:srgbClr val="263b86"/>
                </a:solidFill>
                <a:latin typeface="Georgia"/>
              </a:rPr>
              <a:t>are well known and respected in their communities</a:t>
            </a:r>
            <a:endParaRPr/>
          </a:p>
          <a:p>
            <a:pPr lvl="1">
              <a:lnSpc>
                <a:spcPct val="100000"/>
              </a:lnSpc>
              <a:buSzPct val="70000"/>
              <a:buFont charset="2" typeface="Wingdings"/>
              <a:buChar char=""/>
            </a:pPr>
            <a:r>
              <a:rPr lang="en-US" sz="2200">
                <a:solidFill>
                  <a:srgbClr val="263b86"/>
                </a:solidFill>
                <a:latin typeface="Georgia"/>
              </a:rPr>
              <a:t>understand why the current system isn’t working and what we need to do to fix it</a:t>
            </a:r>
            <a:endParaRPr/>
          </a:p>
          <a:p>
            <a:pPr>
              <a:lnSpc>
                <a:spcPct val="100000"/>
              </a:lnSpc>
            </a:pPr>
            <a:endParaRPr/>
          </a:p>
          <a:p>
            <a:pPr>
              <a:lnSpc>
                <a:spcPct val="100000"/>
              </a:lnSpc>
            </a:pPr>
            <a:endParaRPr/>
          </a:p>
        </p:txBody>
      </p:sp>
      <p:pic>
        <p:nvPicPr>
          <p:cNvPr descr="" id="594" name="Picture 1"/>
          <p:cNvPicPr/>
          <p:nvPr/>
        </p:nvPicPr>
        <p:blipFill>
          <a:blip r:embed="rId1"/>
          <a:stretch>
            <a:fillRect/>
          </a:stretch>
        </p:blipFill>
        <p:spPr>
          <a:xfrm>
            <a:off x="301680" y="122760"/>
            <a:ext cx="1289880" cy="1221120"/>
          </a:xfrm>
          <a:prstGeom prst="rect">
            <a:avLst/>
          </a:prstGeom>
        </p:spPr>
      </p:pic>
    </p:spTree>
  </p:cSld>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5" name="CustomShape 1"/>
          <p:cNvSpPr/>
          <p:nvPr/>
        </p:nvSpPr>
        <p:spPr>
          <a:xfrm>
            <a:off x="301680" y="228600"/>
            <a:ext cx="8533800" cy="758160"/>
          </a:xfrm>
          <a:prstGeom prst="rect">
            <a:avLst/>
          </a:prstGeom>
        </p:spPr>
        <p:txBody>
          <a:bodyPr anchor="b" bIns="45000" lIns="90000" rIns="90000" tIns="45000"/>
          <a:p>
            <a:r>
              <a:rPr lang="en-US" sz="3300">
                <a:solidFill>
                  <a:srgbClr val="dc7713"/>
                </a:solidFill>
                <a:latin typeface="Georgia"/>
              </a:rPr>
              <a:t>Nurses for Single Payer</a:t>
            </a:r>
            <a:endParaRPr/>
          </a:p>
          <a:p>
            <a:pPr algn="ctr">
              <a:lnSpc>
                <a:spcPct val="100000"/>
              </a:lnSpc>
            </a:pPr>
            <a:r>
              <a:rPr lang="en-US" sz="3300">
                <a:solidFill>
                  <a:srgbClr val="dc7713"/>
                </a:solidFill>
                <a:latin typeface="Georgia"/>
              </a:rPr>
              <a:t>Goals</a:t>
            </a:r>
            <a:endParaRPr/>
          </a:p>
        </p:txBody>
      </p:sp>
      <p:sp>
        <p:nvSpPr>
          <p:cNvPr id="596" name="CustomShape 2"/>
          <p:cNvSpPr/>
          <p:nvPr/>
        </p:nvSpPr>
        <p:spPr>
          <a:xfrm>
            <a:off x="301680" y="1527120"/>
            <a:ext cx="8503200" cy="4571280"/>
          </a:xfrm>
          <a:prstGeom prst="rect">
            <a:avLst/>
          </a:prstGeom>
        </p:spPr>
        <p:txBody>
          <a:bodyPr bIns="45000" lIns="90000" rIns="90000" tIns="45000"/>
          <a:p>
            <a:pPr>
              <a:lnSpc>
                <a:spcPct val="100000"/>
              </a:lnSpc>
              <a:buSzPct val="85000"/>
              <a:buFont charset="2" typeface="Wingdings 2"/>
              <a:buChar char=""/>
            </a:pPr>
            <a:r>
              <a:rPr lang="en-US" sz="2700">
                <a:solidFill>
                  <a:srgbClr val="000000"/>
                </a:solidFill>
                <a:latin typeface="Georgia"/>
              </a:rPr>
              <a:t>We want 55000 to favor publicly funded, universal care</a:t>
            </a:r>
            <a:endParaRPr/>
          </a:p>
          <a:p>
            <a:pPr>
              <a:lnSpc>
                <a:spcPct val="100000"/>
              </a:lnSpc>
              <a:buSzPct val="85000"/>
              <a:buFont charset="2" typeface="Wingdings 2"/>
              <a:buChar char=""/>
            </a:pPr>
            <a:r>
              <a:rPr lang="en-US" sz="2700">
                <a:solidFill>
                  <a:srgbClr val="000000"/>
                </a:solidFill>
                <a:latin typeface="Georgia"/>
              </a:rPr>
              <a:t>We want 10000 nurses to agree to:</a:t>
            </a:r>
            <a:endParaRPr/>
          </a:p>
          <a:p>
            <a:pPr lvl="1">
              <a:lnSpc>
                <a:spcPct val="100000"/>
              </a:lnSpc>
              <a:buSzPct val="70000"/>
              <a:buFont charset="2" typeface="Wingdings"/>
              <a:buChar char=""/>
            </a:pPr>
            <a:r>
              <a:rPr lang="en-US" sz="2200">
                <a:solidFill>
                  <a:srgbClr val="263b86"/>
                </a:solidFill>
                <a:latin typeface="Georgia"/>
              </a:rPr>
              <a:t>speak with colleagues, neighbors, friends knowledgably about the need for universal, publicly funded health care</a:t>
            </a:r>
            <a:endParaRPr/>
          </a:p>
          <a:p>
            <a:pPr lvl="1">
              <a:lnSpc>
                <a:spcPct val="100000"/>
              </a:lnSpc>
              <a:buSzPct val="70000"/>
              <a:buFont charset="2" typeface="Wingdings"/>
              <a:buChar char=""/>
            </a:pPr>
            <a:r>
              <a:rPr lang="en-US" sz="2200">
                <a:solidFill>
                  <a:srgbClr val="263b86"/>
                </a:solidFill>
                <a:latin typeface="Georgia"/>
              </a:rPr>
              <a:t>publicly support legislation and ballot initiative</a:t>
            </a:r>
            <a:endParaRPr/>
          </a:p>
          <a:p>
            <a:pPr lvl="1">
              <a:lnSpc>
                <a:spcPct val="100000"/>
              </a:lnSpc>
              <a:buSzPct val="70000"/>
              <a:buFont charset="2" typeface="Wingdings"/>
              <a:buChar char=""/>
            </a:pPr>
            <a:r>
              <a:rPr lang="en-US" sz="2200">
                <a:solidFill>
                  <a:srgbClr val="263b86"/>
                </a:solidFill>
                <a:latin typeface="Georgia"/>
              </a:rPr>
              <a:t>argue against the health insurance lobby and others who will strongly oppose this change</a:t>
            </a:r>
            <a:endParaRPr/>
          </a:p>
          <a:p>
            <a:pPr>
              <a:lnSpc>
                <a:spcPct val="100000"/>
              </a:lnSpc>
            </a:pPr>
            <a:endParaRPr/>
          </a:p>
          <a:p>
            <a:pPr>
              <a:lnSpc>
                <a:spcPct val="100000"/>
              </a:lnSpc>
            </a:pPr>
            <a:endParaRPr/>
          </a:p>
        </p:txBody>
      </p:sp>
      <p:pic>
        <p:nvPicPr>
          <p:cNvPr descr="" id="597" name="Picture 1"/>
          <p:cNvPicPr/>
          <p:nvPr/>
        </p:nvPicPr>
        <p:blipFill>
          <a:blip r:embed="rId1"/>
          <a:stretch>
            <a:fillRect/>
          </a:stretch>
        </p:blipFill>
        <p:spPr>
          <a:xfrm>
            <a:off x="301680" y="122760"/>
            <a:ext cx="1289880" cy="1221120"/>
          </a:xfrm>
          <a:prstGeom prst="rect">
            <a:avLst/>
          </a:prstGeom>
        </p:spPr>
      </p:pic>
    </p:spTree>
  </p:cSld>
  <p:timing>
    <p:tnLst>
      <p:par>
        <p:cTn dur="indefinite" id="154" nodeType="tmRoot" restart="never">
          <p:childTnLst>
            <p:seq>
              <p:cTn id="155" nodeType="mainSeq">
                <p:childTnLst/>
              </p:cTn>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8" name="CustomShape 1"/>
          <p:cNvSpPr/>
          <p:nvPr/>
        </p:nvSpPr>
        <p:spPr>
          <a:xfrm>
            <a:off x="1368360" y="2743200"/>
            <a:ext cx="6479280" cy="2298960"/>
          </a:xfrm>
          <a:prstGeom prst="rect">
            <a:avLst/>
          </a:prstGeom>
        </p:spPr>
        <p:txBody>
          <a:bodyPr bIns="45000" lIns="90000" rIns="90000" tIns="45000"/>
          <a:p>
            <a:pPr algn="ctr">
              <a:lnSpc>
                <a:spcPct val="100000"/>
              </a:lnSpc>
            </a:pPr>
            <a:r>
              <a:rPr b="1" lang="en-US" sz="1600">
                <a:solidFill>
                  <a:srgbClr val="263b86"/>
                </a:solidFill>
                <a:latin typeface="Georgia"/>
              </a:rPr>
              <a:t>Get Involved – NFSP &amp; HCAO</a:t>
            </a:r>
            <a:endParaRPr/>
          </a:p>
          <a:p>
            <a:pPr algn="ctr">
              <a:lnSpc>
                <a:spcPct val="100000"/>
              </a:lnSpc>
            </a:pPr>
            <a:r>
              <a:rPr b="1" lang="en-US" sz="1600">
                <a:solidFill>
                  <a:srgbClr val="263b86"/>
                </a:solidFill>
                <a:latin typeface="Georgia"/>
              </a:rPr>
              <a:t>Get informed</a:t>
            </a:r>
            <a:endParaRPr/>
          </a:p>
          <a:p>
            <a:pPr algn="ctr">
              <a:lnSpc>
                <a:spcPct val="100000"/>
              </a:lnSpc>
            </a:pPr>
            <a:r>
              <a:rPr b="1" lang="en-US" sz="1600">
                <a:solidFill>
                  <a:srgbClr val="263b86"/>
                </a:solidFill>
                <a:latin typeface="Georgia"/>
              </a:rPr>
              <a:t>Listen for Compelling stories</a:t>
            </a:r>
            <a:endParaRPr/>
          </a:p>
          <a:p>
            <a:pPr algn="ctr">
              <a:lnSpc>
                <a:spcPct val="100000"/>
              </a:lnSpc>
            </a:pPr>
            <a:r>
              <a:rPr b="1" lang="en-US" sz="1600">
                <a:solidFill>
                  <a:srgbClr val="263b86"/>
                </a:solidFill>
                <a:latin typeface="Georgia"/>
              </a:rPr>
              <a:t>Engage in Advocacy and Education</a:t>
            </a:r>
            <a:endParaRPr/>
          </a:p>
          <a:p>
            <a:pPr algn="ctr">
              <a:lnSpc>
                <a:spcPct val="100000"/>
              </a:lnSpc>
            </a:pPr>
            <a:r>
              <a:rPr b="1" lang="en-US" sz="1600">
                <a:solidFill>
                  <a:srgbClr val="263b86"/>
                </a:solidFill>
                <a:latin typeface="Georgia"/>
              </a:rPr>
              <a:t>Meet your legislator </a:t>
            </a:r>
            <a:endParaRPr/>
          </a:p>
          <a:p>
            <a:pPr algn="ctr">
              <a:lnSpc>
                <a:spcPct val="100000"/>
              </a:lnSpc>
            </a:pPr>
            <a:r>
              <a:rPr b="1" lang="en-US" sz="1600">
                <a:solidFill>
                  <a:srgbClr val="263b86"/>
                </a:solidFill>
                <a:latin typeface="Georgia"/>
              </a:rPr>
              <a:t>Participate in the Ballot Initiative process</a:t>
            </a:r>
            <a:endParaRPr/>
          </a:p>
        </p:txBody>
      </p:sp>
      <p:sp>
        <p:nvSpPr>
          <p:cNvPr id="599" name="CustomShape 2"/>
          <p:cNvSpPr/>
          <p:nvPr/>
        </p:nvSpPr>
        <p:spPr>
          <a:xfrm>
            <a:off x="722160" y="533520"/>
            <a:ext cx="7771680" cy="1523160"/>
          </a:xfrm>
          <a:prstGeom prst="rect">
            <a:avLst/>
          </a:prstGeom>
        </p:spPr>
        <p:txBody>
          <a:bodyPr anchor="b" bIns="45000" lIns="90000" rIns="90000" tIns="45000"/>
          <a:p>
            <a:pPr algn="ctr">
              <a:lnSpc>
                <a:spcPct val="100000"/>
              </a:lnSpc>
            </a:pPr>
            <a:r>
              <a:rPr lang="en-US" sz="4200">
                <a:solidFill>
                  <a:srgbClr val="ffffff"/>
                </a:solidFill>
                <a:latin typeface="Georgia"/>
              </a:rPr>
              <a:t>What Can You Do?</a:t>
            </a:r>
            <a:endParaRPr/>
          </a:p>
        </p:txBody>
      </p:sp>
      <p:pic>
        <p:nvPicPr>
          <p:cNvPr descr="" id="600" name="Picture 1"/>
          <p:cNvPicPr/>
          <p:nvPr/>
        </p:nvPicPr>
        <p:blipFill>
          <a:blip r:embed="rId1"/>
          <a:stretch>
            <a:fillRect/>
          </a:stretch>
        </p:blipFill>
        <p:spPr>
          <a:xfrm>
            <a:off x="77760" y="5317560"/>
            <a:ext cx="1289880" cy="1221120"/>
          </a:xfrm>
          <a:prstGeom prst="rect">
            <a:avLst/>
          </a:prstGeom>
        </p:spPr>
      </p:pic>
    </p:spTree>
  </p:cSld>
  <p:timing>
    <p:tnLst>
      <p:par>
        <p:cTn dur="indefinite" id="156" nodeType="tmRoot" restart="never">
          <p:childTnLst>
            <p:seq>
              <p:cTn id="157" nodeType="mainSeq">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397" name="Chart 2"/>
          <p:cNvGraphicFramePr/>
          <p:nvPr/>
        </p:nvGraphicFramePr>
        <p:xfrm>
          <a:off x="228600" y="1600200"/>
          <a:ext cx="8762400" cy="5028480"/>
        </p:xfrm>
        <a:graphic>
          <a:graphicData uri="http://schemas.openxmlformats.org/drawingml/2006/chart">
            <c:chart xmlns:c="http://schemas.openxmlformats.org/drawingml/2006/chart" xmlns:r="http://schemas.openxmlformats.org/officeDocument/2006/relationships" r:id="rId1"/>
          </a:graphicData>
        </a:graphic>
      </p:graphicFrame>
      <p:pic>
        <p:nvPicPr>
          <p:cNvPr descr="" id="398" name="Picture 2"/>
          <p:cNvPicPr/>
          <p:nvPr/>
        </p:nvPicPr>
        <p:blipFill>
          <a:blip r:embed="rId2"/>
          <a:stretch>
            <a:fillRect/>
          </a:stretch>
        </p:blipFill>
        <p:spPr>
          <a:xfrm>
            <a:off x="8037360" y="304920"/>
            <a:ext cx="953280" cy="837360"/>
          </a:xfrm>
          <a:prstGeom prst="rect">
            <a:avLst/>
          </a:prstGeom>
        </p:spPr>
      </p:pic>
      <p:sp>
        <p:nvSpPr>
          <p:cNvPr id="399" name="CustomShape 1"/>
          <p:cNvSpPr/>
          <p:nvPr/>
        </p:nvSpPr>
        <p:spPr>
          <a:xfrm>
            <a:off x="1905120" y="152280"/>
            <a:ext cx="6705000" cy="1237680"/>
          </a:xfrm>
          <a:prstGeom prst="rect">
            <a:avLst/>
          </a:prstGeom>
        </p:spPr>
        <p:txBody>
          <a:bodyPr anchor="ctr" bIns="45000" lIns="90000" rIns="90000" tIns="45000"/>
          <a:p>
            <a:pPr>
              <a:lnSpc>
                <a:spcPct val="100000"/>
              </a:lnSpc>
            </a:pPr>
            <a:endParaRPr/>
          </a:p>
          <a:p>
            <a:pPr>
              <a:lnSpc>
                <a:spcPct val="100000"/>
              </a:lnSpc>
            </a:pPr>
            <a:r>
              <a:rPr b="1" lang="en-US" sz="4000" u="sng">
                <a:solidFill>
                  <a:srgbClr val="ef3e42"/>
                </a:solidFill>
                <a:latin typeface="Georgia"/>
              </a:rPr>
              <a:t>The most expensive</a:t>
            </a:r>
            <a:endParaRPr/>
          </a:p>
        </p:txBody>
      </p:sp>
      <p:pic>
        <p:nvPicPr>
          <p:cNvPr descr="" id="400" name="Picture 1"/>
          <p:cNvPicPr/>
          <p:nvPr/>
        </p:nvPicPr>
        <p:blipFill>
          <a:blip r:embed="rId3"/>
          <a:stretch>
            <a:fillRect/>
          </a:stretch>
        </p:blipFill>
        <p:spPr>
          <a:xfrm>
            <a:off x="326880" y="152280"/>
            <a:ext cx="1189080" cy="1125720"/>
          </a:xfrm>
          <a:prstGeom prst="rect">
            <a:avLst/>
          </a:prstGeom>
        </p:spPr>
      </p:pic>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401" name="Picture 2"/>
          <p:cNvPicPr/>
          <p:nvPr/>
        </p:nvPicPr>
        <p:blipFill>
          <a:blip r:embed="rId1"/>
          <a:stretch>
            <a:fillRect/>
          </a:stretch>
        </p:blipFill>
        <p:spPr>
          <a:xfrm>
            <a:off x="228600" y="6019920"/>
            <a:ext cx="953280" cy="837360"/>
          </a:xfrm>
          <a:prstGeom prst="rect">
            <a:avLst/>
          </a:prstGeom>
        </p:spPr>
      </p:pic>
      <p:graphicFrame>
        <p:nvGraphicFramePr>
          <p:cNvPr id="402" name="Chart 5"/>
          <p:cNvGraphicFramePr/>
          <p:nvPr/>
        </p:nvGraphicFramePr>
        <p:xfrm>
          <a:off x="511920" y="1037160"/>
          <a:ext cx="8400960" cy="4952160"/>
        </p:xfrm>
        <a:graphic>
          <a:graphicData uri="http://schemas.openxmlformats.org/drawingml/2006/chart">
            <c:chart xmlns:c="http://schemas.openxmlformats.org/drawingml/2006/chart" xmlns:r="http://schemas.openxmlformats.org/officeDocument/2006/relationships" r:id="rId2"/>
          </a:graphicData>
        </a:graphic>
      </p:graphicFrame>
      <p:sp>
        <p:nvSpPr>
          <p:cNvPr id="403" name="CustomShape 1"/>
          <p:cNvSpPr/>
          <p:nvPr/>
        </p:nvSpPr>
        <p:spPr>
          <a:xfrm>
            <a:off x="1828800" y="228600"/>
            <a:ext cx="5993640" cy="1142280"/>
          </a:xfrm>
          <a:prstGeom prst="rect">
            <a:avLst/>
          </a:prstGeom>
        </p:spPr>
        <p:txBody>
          <a:bodyPr anchor="b" bIns="45000" lIns="90000" rIns="90000" tIns="45000"/>
          <a:p>
            <a:r>
              <a:rPr b="1" lang="en-US" sz="3600">
                <a:solidFill>
                  <a:srgbClr val="ef3e42"/>
                </a:solidFill>
                <a:latin typeface="Georgia"/>
              </a:rPr>
              <a:t>Health care costs predicted </a:t>
            </a:r>
            <a:endParaRPr/>
          </a:p>
          <a:p>
            <a:pPr algn="ctr">
              <a:lnSpc>
                <a:spcPct val="100000"/>
              </a:lnSpc>
            </a:pPr>
            <a:r>
              <a:rPr b="1" lang="en-US" sz="3600">
                <a:solidFill>
                  <a:srgbClr val="ef3e42"/>
                </a:solidFill>
                <a:latin typeface="Georgia"/>
              </a:rPr>
              <a:t>to continue rising</a:t>
            </a:r>
            <a:endParaRPr/>
          </a:p>
        </p:txBody>
      </p:sp>
      <p:pic>
        <p:nvPicPr>
          <p:cNvPr descr="" id="404" name="Picture 1"/>
          <p:cNvPicPr/>
          <p:nvPr/>
        </p:nvPicPr>
        <p:blipFill>
          <a:blip r:embed="rId3"/>
          <a:stretch>
            <a:fillRect/>
          </a:stretch>
        </p:blipFill>
        <p:spPr>
          <a:xfrm>
            <a:off x="228600" y="196920"/>
            <a:ext cx="1189080" cy="1125720"/>
          </a:xfrm>
          <a:prstGeom prst="rect">
            <a:avLst/>
          </a:prstGeom>
        </p:spPr>
      </p:pic>
      <p:pic>
        <p:nvPicPr>
          <p:cNvPr descr="" id="405" name="Picture 2"/>
          <p:cNvPicPr/>
          <p:nvPr/>
        </p:nvPicPr>
        <p:blipFill>
          <a:blip r:embed="rId4"/>
          <a:stretch>
            <a:fillRect/>
          </a:stretch>
        </p:blipFill>
        <p:spPr>
          <a:xfrm>
            <a:off x="7904880" y="304920"/>
            <a:ext cx="900360" cy="837360"/>
          </a:xfrm>
          <a:prstGeom prst="rect">
            <a:avLst/>
          </a:prstGeom>
        </p:spPr>
      </p:pic>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6" name="CustomShape 1"/>
          <p:cNvSpPr/>
          <p:nvPr/>
        </p:nvSpPr>
        <p:spPr>
          <a:xfrm>
            <a:off x="457200" y="33480"/>
            <a:ext cx="8228880" cy="1142280"/>
          </a:xfrm>
          <a:prstGeom prst="rect">
            <a:avLst/>
          </a:prstGeom>
        </p:spPr>
        <p:txBody>
          <a:bodyPr anchor="b" bIns="45000" lIns="90000" rIns="90000" tIns="45000"/>
          <a:p>
            <a:pPr algn="ctr">
              <a:lnSpc>
                <a:spcPct val="100000"/>
              </a:lnSpc>
            </a:pPr>
            <a:r>
              <a:rPr b="1" lang="en-US" sz="4000">
                <a:solidFill>
                  <a:srgbClr val="fa8716"/>
                </a:solidFill>
                <a:latin typeface="Franklin Gothic Medium"/>
              </a:rPr>
              <a:t>Why is it so expensive?</a:t>
            </a:r>
            <a:endParaRPr/>
          </a:p>
        </p:txBody>
      </p:sp>
      <p:pic>
        <p:nvPicPr>
          <p:cNvPr descr="" id="407" name="Picture 1"/>
          <p:cNvPicPr/>
          <p:nvPr/>
        </p:nvPicPr>
        <p:blipFill>
          <a:blip r:embed="rId1"/>
          <a:stretch>
            <a:fillRect/>
          </a:stretch>
        </p:blipFill>
        <p:spPr>
          <a:xfrm>
            <a:off x="641520" y="1270080"/>
            <a:ext cx="6705000" cy="1760400"/>
          </a:xfrm>
          <a:prstGeom prst="rect">
            <a:avLst/>
          </a:prstGeom>
        </p:spPr>
      </p:pic>
      <p:sp>
        <p:nvSpPr>
          <p:cNvPr id="408" name="CustomShape 2"/>
          <p:cNvSpPr/>
          <p:nvPr/>
        </p:nvSpPr>
        <p:spPr>
          <a:xfrm>
            <a:off x="667080" y="1278360"/>
            <a:ext cx="6628680" cy="1278000"/>
          </a:xfrm>
          <a:prstGeom prst="rect">
            <a:avLst/>
          </a:prstGeom>
        </p:spPr>
        <p:txBody>
          <a:bodyPr bIns="45000" lIns="90000" rIns="90000" tIns="45000"/>
          <a:p>
            <a:r>
              <a:rPr lang="en-US" sz="3200">
                <a:solidFill>
                  <a:srgbClr val="003300"/>
                </a:solidFill>
              </a:rPr>
              <a:t>Health Insurers Making Record Profits as Many Postpone Care</a:t>
            </a:r>
            <a:endParaRPr/>
          </a:p>
          <a:p>
            <a:r>
              <a:rPr i="1" lang="en-US" sz="1400">
                <a:solidFill>
                  <a:srgbClr val="003300"/>
                </a:solidFill>
              </a:rPr>
              <a:t>NYTimes May 13, 2011</a:t>
            </a:r>
            <a:endParaRPr/>
          </a:p>
        </p:txBody>
      </p:sp>
      <p:pic>
        <p:nvPicPr>
          <p:cNvPr descr="" id="409" name="Picture 8"/>
          <p:cNvPicPr/>
          <p:nvPr/>
        </p:nvPicPr>
        <p:blipFill>
          <a:blip r:embed="rId2"/>
          <a:stretch>
            <a:fillRect/>
          </a:stretch>
        </p:blipFill>
        <p:spPr>
          <a:xfrm>
            <a:off x="1759320" y="2917080"/>
            <a:ext cx="5587200" cy="1878840"/>
          </a:xfrm>
          <a:prstGeom prst="rect">
            <a:avLst/>
          </a:prstGeom>
        </p:spPr>
      </p:pic>
      <p:sp>
        <p:nvSpPr>
          <p:cNvPr id="410" name="CustomShape 3"/>
          <p:cNvSpPr/>
          <p:nvPr/>
        </p:nvSpPr>
        <p:spPr>
          <a:xfrm>
            <a:off x="1759320" y="3013560"/>
            <a:ext cx="5790600" cy="1383840"/>
          </a:xfrm>
          <a:prstGeom prst="rect">
            <a:avLst/>
          </a:prstGeom>
        </p:spPr>
        <p:txBody>
          <a:bodyPr bIns="45000" lIns="90000" rIns="90000" tIns="45000"/>
          <a:p>
            <a:r>
              <a:rPr b="1" lang="en-US" sz="3200">
                <a:solidFill>
                  <a:srgbClr val="003300"/>
                </a:solidFill>
              </a:rPr>
              <a:t>Cigna, Humana CEOs earn millions in pay jumps</a:t>
            </a:r>
            <a:endParaRPr/>
          </a:p>
          <a:p>
            <a:r>
              <a:rPr lang="en-US" sz="1050">
                <a:solidFill>
                  <a:srgbClr val="003300"/>
                </a:solidFill>
              </a:rPr>
              <a:t>http://www.fiercehealthpayer.com/story/cigna-humana-ceos-earn-millions-pay-jumps/2012-03-07</a:t>
            </a:r>
            <a:endParaRPr/>
          </a:p>
        </p:txBody>
      </p:sp>
      <p:pic>
        <p:nvPicPr>
          <p:cNvPr descr="" id="411" name="Picture 7"/>
          <p:cNvPicPr/>
          <p:nvPr/>
        </p:nvPicPr>
        <p:blipFill>
          <a:blip r:embed="rId3"/>
          <a:stretch>
            <a:fillRect/>
          </a:stretch>
        </p:blipFill>
        <p:spPr>
          <a:xfrm>
            <a:off x="2853000" y="4796640"/>
            <a:ext cx="5523120" cy="1777320"/>
          </a:xfrm>
          <a:prstGeom prst="rect">
            <a:avLst/>
          </a:prstGeom>
        </p:spPr>
      </p:pic>
      <p:sp>
        <p:nvSpPr>
          <p:cNvPr id="412" name="CustomShape 4"/>
          <p:cNvSpPr/>
          <p:nvPr/>
        </p:nvSpPr>
        <p:spPr>
          <a:xfrm>
            <a:off x="3048120" y="4796640"/>
            <a:ext cx="5637960" cy="1278000"/>
          </a:xfrm>
          <a:prstGeom prst="rect">
            <a:avLst/>
          </a:prstGeom>
        </p:spPr>
        <p:txBody>
          <a:bodyPr bIns="45000" lIns="90000" rIns="90000" tIns="45000"/>
          <a:p>
            <a:r>
              <a:rPr lang="en-US" sz="3200">
                <a:solidFill>
                  <a:srgbClr val="003300"/>
                </a:solidFill>
              </a:rPr>
              <a:t>Cigna profit exceeds expectations; lower costs help</a:t>
            </a:r>
            <a:endParaRPr/>
          </a:p>
          <a:p>
            <a:r>
              <a:rPr i="1" lang="en-US" sz="1400">
                <a:solidFill>
                  <a:srgbClr val="003300"/>
                </a:solidFill>
              </a:rPr>
              <a:t>Reuters, August 1, 2013</a:t>
            </a:r>
            <a:endParaRPr/>
          </a:p>
        </p:txBody>
      </p:sp>
      <p:pic>
        <p:nvPicPr>
          <p:cNvPr descr="" id="413" name="Picture 1"/>
          <p:cNvPicPr/>
          <p:nvPr/>
        </p:nvPicPr>
        <p:blipFill>
          <a:blip r:embed="rId4"/>
          <a:stretch>
            <a:fillRect/>
          </a:stretch>
        </p:blipFill>
        <p:spPr>
          <a:xfrm>
            <a:off x="326880" y="151920"/>
            <a:ext cx="1189080" cy="1125720"/>
          </a:xfrm>
          <a:prstGeom prst="rect">
            <a:avLst/>
          </a:prstGeom>
        </p:spPr>
      </p:pic>
      <p:pic>
        <p:nvPicPr>
          <p:cNvPr descr="" id="414" name="Picture 2"/>
          <p:cNvPicPr/>
          <p:nvPr/>
        </p:nvPicPr>
        <p:blipFill>
          <a:blip r:embed="rId5"/>
          <a:stretch>
            <a:fillRect/>
          </a:stretch>
        </p:blipFill>
        <p:spPr>
          <a:xfrm>
            <a:off x="7904880" y="304920"/>
            <a:ext cx="900360" cy="837360"/>
          </a:xfrm>
          <a:prstGeom prst="rect">
            <a:avLst/>
          </a:prstGeom>
        </p:spPr>
      </p:pic>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5" name="CustomShape 1"/>
          <p:cNvSpPr/>
          <p:nvPr/>
        </p:nvSpPr>
        <p:spPr>
          <a:xfrm>
            <a:off x="1324080" y="1473840"/>
            <a:ext cx="7409880" cy="3963600"/>
          </a:xfrm>
          <a:prstGeom prst="rect">
            <a:avLst/>
          </a:prstGeom>
          <a:solidFill>
            <a:srgbClr val="ffffff"/>
          </a:solidFill>
          <a:ln cap="rnd" w="9360">
            <a:solidFill>
              <a:srgbClr val="1a1a1a"/>
            </a:solidFill>
            <a:custDash>
              <a:ds d="3675000000" sp="1225000000"/>
            </a:custDash>
            <a:round/>
          </a:ln>
        </p:spPr>
      </p:sp>
      <p:graphicFrame>
        <p:nvGraphicFramePr>
          <p:cNvPr id="416" name="Table 2"/>
          <p:cNvGraphicFramePr/>
          <p:nvPr/>
        </p:nvGraphicFramePr>
        <p:xfrm>
          <a:off x="1332000" y="1756080"/>
          <a:ext cx="7393680" cy="3069000"/>
        </p:xfrm>
        <a:graphic>
          <a:graphicData uri="http://schemas.openxmlformats.org/drawingml/2006/table">
            <a:tbl>
              <a:tblPr/>
              <a:tblGrid>
                <a:gridCol w="7393680"/>
              </a:tblGrid>
              <a:tr h="613800">
                <a:tc>
                  <a:tcPr/>
                </a:tc>
              </a:tr>
              <a:tr h="613800">
                <a:tc>
                  <a:tcPr/>
                </a:tc>
              </a:tr>
              <a:tr h="613800">
                <a:tc>
                  <a:tcPr/>
                </a:tc>
              </a:tr>
              <a:tr h="613800">
                <a:tc>
                  <a:tcPr/>
                </a:tc>
              </a:tr>
              <a:tr h="613800">
                <a:tc>
                  <a:tcPr/>
                </a:tc>
              </a:tr>
            </a:tbl>
          </a:graphicData>
        </a:graphic>
      </p:graphicFrame>
      <p:sp>
        <p:nvSpPr>
          <p:cNvPr id="417" name="CustomShape 3"/>
          <p:cNvSpPr/>
          <p:nvPr/>
        </p:nvSpPr>
        <p:spPr>
          <a:xfrm>
            <a:off x="1676520" y="171360"/>
            <a:ext cx="5173920" cy="1142280"/>
          </a:xfrm>
          <a:prstGeom prst="rect">
            <a:avLst/>
          </a:prstGeom>
        </p:spPr>
        <p:txBody>
          <a:bodyPr anchor="b" bIns="45000" lIns="90000" rIns="90000" tIns="45000"/>
          <a:p>
            <a:pPr algn="ctr">
              <a:lnSpc>
                <a:spcPct val="100000"/>
              </a:lnSpc>
            </a:pPr>
            <a:r>
              <a:rPr b="1" lang="en-US" sz="4000" u="sng">
                <a:solidFill>
                  <a:srgbClr val="ef3e42"/>
                </a:solidFill>
                <a:latin typeface="Georgia"/>
              </a:rPr>
              <a:t>Rising administrative costs</a:t>
            </a:r>
            <a:endParaRPr/>
          </a:p>
        </p:txBody>
      </p:sp>
      <p:sp>
        <p:nvSpPr>
          <p:cNvPr id="418" name="CustomShape 4"/>
          <p:cNvSpPr/>
          <p:nvPr/>
        </p:nvSpPr>
        <p:spPr>
          <a:xfrm>
            <a:off x="44280" y="4205160"/>
            <a:ext cx="2347200" cy="394920"/>
          </a:xfrm>
          <a:prstGeom prst="rect">
            <a:avLst/>
          </a:prstGeom>
        </p:spPr>
        <p:txBody>
          <a:bodyPr bIns="45000" lIns="90000" rIns="90000" tIns="45000"/>
          <a:p>
            <a:pPr algn="ctr">
              <a:lnSpc>
                <a:spcPct val="100000"/>
              </a:lnSpc>
            </a:pPr>
            <a:r>
              <a:rPr lang="en-US" sz="2000">
                <a:solidFill>
                  <a:srgbClr val="000000"/>
                </a:solidFill>
                <a:latin typeface="Franklin Gothic Book"/>
                <a:ea typeface="Franklin Gothic Book"/>
              </a:rPr>
              <a:t>Growth Since 1970</a:t>
            </a:r>
            <a:endParaRPr/>
          </a:p>
        </p:txBody>
      </p:sp>
      <p:sp>
        <p:nvSpPr>
          <p:cNvPr id="419" name="CustomShape 5"/>
          <p:cNvSpPr/>
          <p:nvPr/>
        </p:nvSpPr>
        <p:spPr>
          <a:xfrm>
            <a:off x="2408400" y="5838480"/>
            <a:ext cx="269280" cy="288720"/>
          </a:xfrm>
          <a:prstGeom prst="rect">
            <a:avLst/>
          </a:prstGeom>
          <a:solidFill>
            <a:srgbClr val="134b8e"/>
          </a:solidFill>
          <a:ln cap="rnd" w="9360">
            <a:solidFill>
              <a:srgbClr val="ffffff"/>
            </a:solidFill>
            <a:custDash>
              <a:ds d="3675000000" sp="1225000000"/>
            </a:custDash>
            <a:round/>
          </a:ln>
        </p:spPr>
      </p:sp>
      <p:sp>
        <p:nvSpPr>
          <p:cNvPr id="420" name="CustomShape 6"/>
          <p:cNvSpPr/>
          <p:nvPr/>
        </p:nvSpPr>
        <p:spPr>
          <a:xfrm>
            <a:off x="5159880" y="5838480"/>
            <a:ext cx="270720" cy="288720"/>
          </a:xfrm>
          <a:prstGeom prst="rect">
            <a:avLst/>
          </a:prstGeom>
          <a:solidFill>
            <a:srgbClr val="c60000"/>
          </a:solidFill>
          <a:ln cap="rnd" w="9360">
            <a:solidFill>
              <a:srgbClr val="ffffff"/>
            </a:solidFill>
            <a:custDash>
              <a:ds d="3675000000" sp="1225000000"/>
            </a:custDash>
            <a:round/>
          </a:ln>
        </p:spPr>
      </p:sp>
      <p:sp>
        <p:nvSpPr>
          <p:cNvPr id="421" name="CustomShape 7"/>
          <p:cNvSpPr/>
          <p:nvPr/>
        </p:nvSpPr>
        <p:spPr>
          <a:xfrm>
            <a:off x="2678040" y="5807520"/>
            <a:ext cx="1629720" cy="394920"/>
          </a:xfrm>
          <a:prstGeom prst="rect">
            <a:avLst/>
          </a:prstGeom>
        </p:spPr>
        <p:txBody>
          <a:bodyPr bIns="45000" lIns="90000" rIns="90000" tIns="45000"/>
          <a:p>
            <a:pPr>
              <a:lnSpc>
                <a:spcPct val="100000"/>
              </a:lnSpc>
            </a:pPr>
            <a:r>
              <a:rPr lang="en-US" sz="2000">
                <a:solidFill>
                  <a:srgbClr val="000000"/>
                </a:solidFill>
                <a:latin typeface="Franklin Gothic Book"/>
                <a:ea typeface="Franklin Gothic Book"/>
              </a:rPr>
              <a:t>Physicians</a:t>
            </a:r>
            <a:endParaRPr/>
          </a:p>
        </p:txBody>
      </p:sp>
      <p:sp>
        <p:nvSpPr>
          <p:cNvPr id="422" name="CustomShape 8"/>
          <p:cNvSpPr/>
          <p:nvPr/>
        </p:nvSpPr>
        <p:spPr>
          <a:xfrm>
            <a:off x="5431320" y="5807520"/>
            <a:ext cx="2347200" cy="394920"/>
          </a:xfrm>
          <a:prstGeom prst="rect">
            <a:avLst/>
          </a:prstGeom>
        </p:spPr>
        <p:txBody>
          <a:bodyPr bIns="45000" lIns="90000" rIns="90000" tIns="45000"/>
          <a:p>
            <a:pPr>
              <a:lnSpc>
                <a:spcPct val="100000"/>
              </a:lnSpc>
            </a:pPr>
            <a:r>
              <a:rPr lang="en-US" sz="2000">
                <a:solidFill>
                  <a:srgbClr val="000000"/>
                </a:solidFill>
                <a:latin typeface="Franklin Gothic Book"/>
                <a:ea typeface="Franklin Gothic Book"/>
              </a:rPr>
              <a:t>Administrators</a:t>
            </a:r>
            <a:endParaRPr/>
          </a:p>
        </p:txBody>
      </p:sp>
      <p:graphicFrame>
        <p:nvGraphicFramePr>
          <p:cNvPr id="423" name="Table 9"/>
          <p:cNvGraphicFramePr/>
          <p:nvPr/>
        </p:nvGraphicFramePr>
        <p:xfrm>
          <a:off x="309600" y="1504440"/>
          <a:ext cx="1064520" cy="4333320"/>
        </p:xfrm>
        <a:graphic>
          <a:graphicData uri="http://schemas.openxmlformats.org/drawingml/2006/table">
            <a:tbl>
              <a:tblPr/>
              <a:tblGrid>
                <a:gridCol w="1064520"/>
              </a:tblGrid>
              <a:tr h="618840">
                <a:tc>
                  <a:txBody>
                    <a:bodyPr wrap="none"/>
                    <a:p>
                      <a:pPr algn="r">
                        <a:lnSpc>
                          <a:spcPct val="100000"/>
                        </a:lnSpc>
                      </a:pPr>
                      <a:r>
                        <a:rPr lang="en-US" sz="2000">
                          <a:solidFill>
                            <a:srgbClr val="000000"/>
                          </a:solidFill>
                          <a:latin typeface="Franklin Gothic Book"/>
                        </a:rPr>
                        <a:t>3000%</a:t>
                      </a:r>
                      <a:endParaRPr/>
                    </a:p>
                  </a:txBody>
                  <a:tcPr/>
                </a:tc>
              </a:tr>
              <a:tr h="618840">
                <a:tc>
                  <a:txBody>
                    <a:bodyPr wrap="none"/>
                    <a:p>
                      <a:pPr algn="r">
                        <a:lnSpc>
                          <a:spcPct val="100000"/>
                        </a:lnSpc>
                      </a:pPr>
                      <a:r>
                        <a:rPr lang="en-US" sz="2000">
                          <a:solidFill>
                            <a:srgbClr val="000000"/>
                          </a:solidFill>
                          <a:latin typeface="Franklin Gothic Book"/>
                        </a:rPr>
                        <a:t>2500%</a:t>
                      </a:r>
                      <a:endParaRPr/>
                    </a:p>
                  </a:txBody>
                  <a:tcPr/>
                </a:tc>
              </a:tr>
              <a:tr h="618840">
                <a:tc>
                  <a:txBody>
                    <a:bodyPr wrap="none"/>
                    <a:p>
                      <a:pPr algn="r">
                        <a:lnSpc>
                          <a:spcPct val="100000"/>
                        </a:lnSpc>
                      </a:pPr>
                      <a:r>
                        <a:rPr lang="en-US" sz="2000">
                          <a:solidFill>
                            <a:srgbClr val="000000"/>
                          </a:solidFill>
                          <a:latin typeface="Franklin Gothic Book"/>
                        </a:rPr>
                        <a:t>2000%</a:t>
                      </a:r>
                      <a:endParaRPr/>
                    </a:p>
                  </a:txBody>
                  <a:tcPr/>
                </a:tc>
              </a:tr>
              <a:tr h="618840">
                <a:tc>
                  <a:txBody>
                    <a:bodyPr wrap="none"/>
                    <a:p>
                      <a:pPr algn="r">
                        <a:lnSpc>
                          <a:spcPct val="100000"/>
                        </a:lnSpc>
                      </a:pPr>
                      <a:r>
                        <a:rPr lang="en-US" sz="2000">
                          <a:solidFill>
                            <a:srgbClr val="000000"/>
                          </a:solidFill>
                          <a:latin typeface="Franklin Gothic Book"/>
                        </a:rPr>
                        <a:t>1500%</a:t>
                      </a:r>
                      <a:endParaRPr/>
                    </a:p>
                  </a:txBody>
                  <a:tcPr/>
                </a:tc>
              </a:tr>
              <a:tr h="618840">
                <a:tc>
                  <a:txBody>
                    <a:bodyPr wrap="none"/>
                    <a:p>
                      <a:pPr algn="r">
                        <a:lnSpc>
                          <a:spcPct val="100000"/>
                        </a:lnSpc>
                      </a:pPr>
                      <a:r>
                        <a:rPr lang="en-US" sz="2000">
                          <a:solidFill>
                            <a:srgbClr val="000000"/>
                          </a:solidFill>
                          <a:latin typeface="Franklin Gothic Book"/>
                        </a:rPr>
                        <a:t>1000%</a:t>
                      </a:r>
                      <a:endParaRPr/>
                    </a:p>
                  </a:txBody>
                  <a:tcPr/>
                </a:tc>
              </a:tr>
              <a:tr h="618840">
                <a:tc>
                  <a:txBody>
                    <a:bodyPr wrap="none"/>
                    <a:p>
                      <a:pPr algn="r">
                        <a:lnSpc>
                          <a:spcPct val="100000"/>
                        </a:lnSpc>
                      </a:pPr>
                      <a:r>
                        <a:rPr lang="en-US" sz="2000">
                          <a:solidFill>
                            <a:srgbClr val="000000"/>
                          </a:solidFill>
                          <a:latin typeface="Franklin Gothic Book"/>
                        </a:rPr>
                        <a:t>500%</a:t>
                      </a:r>
                      <a:endParaRPr/>
                    </a:p>
                  </a:txBody>
                  <a:tcPr/>
                </a:tc>
              </a:tr>
              <a:tr h="620280">
                <a:tc>
                  <a:txBody>
                    <a:bodyPr wrap="none"/>
                    <a:p>
                      <a:pPr algn="r">
                        <a:lnSpc>
                          <a:spcPct val="100000"/>
                        </a:lnSpc>
                      </a:pPr>
                      <a:r>
                        <a:rPr lang="en-US" sz="2000">
                          <a:solidFill>
                            <a:srgbClr val="000000"/>
                          </a:solidFill>
                          <a:latin typeface="Franklin Gothic Book"/>
                        </a:rPr>
                        <a:t>0</a:t>
                      </a:r>
                      <a:endParaRPr/>
                    </a:p>
                  </a:txBody>
                  <a:tcPr/>
                </a:tc>
              </a:tr>
            </a:tbl>
          </a:graphicData>
        </a:graphic>
      </p:graphicFrame>
      <p:graphicFrame>
        <p:nvGraphicFramePr>
          <p:cNvPr id="424" name="Table 10"/>
          <p:cNvGraphicFramePr/>
          <p:nvPr/>
        </p:nvGraphicFramePr>
        <p:xfrm>
          <a:off x="469800" y="5546880"/>
          <a:ext cx="8713080" cy="396000"/>
        </p:xfrm>
        <a:graphic>
          <a:graphicData uri="http://schemas.openxmlformats.org/drawingml/2006/table">
            <a:tbl>
              <a:tblPr/>
              <a:tblGrid>
                <a:gridCol w="1742400"/>
                <a:gridCol w="1742400"/>
                <a:gridCol w="1742400"/>
                <a:gridCol w="1742400"/>
                <a:gridCol w="1743480"/>
              </a:tblGrid>
              <a:tr h="396000">
                <a:tc>
                  <a:txBody>
                    <a:bodyPr wrap="none"/>
                    <a:p>
                      <a:pPr algn="ctr">
                        <a:lnSpc>
                          <a:spcPct val="100000"/>
                        </a:lnSpc>
                      </a:pPr>
                      <a:r>
                        <a:rPr lang="en-US" sz="2000">
                          <a:solidFill>
                            <a:srgbClr val="000000"/>
                          </a:solidFill>
                          <a:latin typeface="Franklin Gothic Book"/>
                        </a:rPr>
                        <a:t>1970</a:t>
                      </a:r>
                      <a:endParaRPr/>
                    </a:p>
                  </a:txBody>
                  <a:tcPr/>
                </a:tc>
                <a:tc>
                  <a:txBody>
                    <a:bodyPr wrap="none"/>
                    <a:p>
                      <a:pPr algn="ctr">
                        <a:lnSpc>
                          <a:spcPct val="100000"/>
                        </a:lnSpc>
                      </a:pPr>
                      <a:r>
                        <a:rPr lang="en-US" sz="2000">
                          <a:solidFill>
                            <a:srgbClr val="000000"/>
                          </a:solidFill>
                          <a:latin typeface="Franklin Gothic Book"/>
                        </a:rPr>
                        <a:t>1980</a:t>
                      </a:r>
                      <a:endParaRPr/>
                    </a:p>
                  </a:txBody>
                  <a:tcPr/>
                </a:tc>
                <a:tc>
                  <a:txBody>
                    <a:bodyPr wrap="none"/>
                    <a:p>
                      <a:pPr algn="ctr">
                        <a:lnSpc>
                          <a:spcPct val="100000"/>
                        </a:lnSpc>
                      </a:pPr>
                      <a:r>
                        <a:rPr lang="en-US" sz="2000">
                          <a:solidFill>
                            <a:srgbClr val="000000"/>
                          </a:solidFill>
                          <a:latin typeface="Franklin Gothic Book"/>
                        </a:rPr>
                        <a:t>1990</a:t>
                      </a:r>
                      <a:endParaRPr/>
                    </a:p>
                  </a:txBody>
                  <a:tcPr/>
                </a:tc>
                <a:tc>
                  <a:txBody>
                    <a:bodyPr wrap="none"/>
                    <a:p>
                      <a:pPr algn="ctr">
                        <a:lnSpc>
                          <a:spcPct val="100000"/>
                        </a:lnSpc>
                      </a:pPr>
                      <a:r>
                        <a:rPr lang="en-US" sz="2000">
                          <a:solidFill>
                            <a:srgbClr val="000000"/>
                          </a:solidFill>
                          <a:latin typeface="Franklin Gothic Book"/>
                        </a:rPr>
                        <a:t>2000</a:t>
                      </a:r>
                      <a:endParaRPr/>
                    </a:p>
                  </a:txBody>
                  <a:tcPr/>
                </a:tc>
                <a:tc>
                  <a:txBody>
                    <a:bodyPr wrap="none"/>
                    <a:p>
                      <a:pPr algn="ctr">
                        <a:lnSpc>
                          <a:spcPct val="100000"/>
                        </a:lnSpc>
                      </a:pPr>
                      <a:r>
                        <a:rPr lang="en-US" sz="2000">
                          <a:solidFill>
                            <a:srgbClr val="000000"/>
                          </a:solidFill>
                          <a:latin typeface="Franklin Gothic Book"/>
                        </a:rPr>
                        <a:t>2010 </a:t>
                      </a:r>
                      <a:endParaRPr/>
                    </a:p>
                  </a:txBody>
                  <a:tcPr/>
                </a:tc>
              </a:tr>
            </a:tbl>
          </a:graphicData>
        </a:graphic>
      </p:graphicFrame>
      <p:sp>
        <p:nvSpPr>
          <p:cNvPr id="425" name="CustomShape 11"/>
          <p:cNvSpPr/>
          <p:nvPr/>
        </p:nvSpPr>
        <p:spPr>
          <a:xfrm>
            <a:off x="1337040" y="1542960"/>
            <a:ext cx="7401960" cy="3895560"/>
          </a:xfrm>
          <a:prstGeom prst="rect">
            <a:avLst/>
          </a:prstGeom>
          <a:solidFill>
            <a:srgbClr val="c60000"/>
          </a:solidFill>
          <a:ln w="9360">
            <a:solidFill>
              <a:srgbClr val="000000"/>
            </a:solidFill>
            <a:round/>
          </a:ln>
        </p:spPr>
      </p:sp>
      <p:sp>
        <p:nvSpPr>
          <p:cNvPr id="426" name="CustomShape 12"/>
          <p:cNvSpPr/>
          <p:nvPr/>
        </p:nvSpPr>
        <p:spPr>
          <a:xfrm>
            <a:off x="1324440" y="5234400"/>
            <a:ext cx="7419240" cy="203040"/>
          </a:xfrm>
          <a:prstGeom prst="rect">
            <a:avLst/>
          </a:prstGeom>
          <a:solidFill>
            <a:srgbClr val="134b8e"/>
          </a:solidFill>
          <a:ln w="9360">
            <a:solidFill>
              <a:srgbClr val="ffffff"/>
            </a:solidFill>
            <a:round/>
          </a:ln>
        </p:spPr>
      </p:sp>
      <p:pic>
        <p:nvPicPr>
          <p:cNvPr descr="" id="427" name="Picture 2"/>
          <p:cNvPicPr/>
          <p:nvPr/>
        </p:nvPicPr>
        <p:blipFill>
          <a:blip r:embed="rId1"/>
          <a:stretch>
            <a:fillRect/>
          </a:stretch>
        </p:blipFill>
        <p:spPr>
          <a:xfrm>
            <a:off x="7919640" y="304920"/>
            <a:ext cx="953280" cy="837360"/>
          </a:xfrm>
          <a:prstGeom prst="rect">
            <a:avLst/>
          </a:prstGeom>
        </p:spPr>
      </p:pic>
      <p:sp>
        <p:nvSpPr>
          <p:cNvPr id="428" name="CustomShape 13"/>
          <p:cNvSpPr/>
          <p:nvPr/>
        </p:nvSpPr>
        <p:spPr>
          <a:xfrm>
            <a:off x="344520" y="6128280"/>
            <a:ext cx="8416440" cy="912960"/>
          </a:xfrm>
          <a:prstGeom prst="rect">
            <a:avLst/>
          </a:prstGeom>
        </p:spPr>
        <p:txBody>
          <a:bodyPr bIns="45000" lIns="90000" rIns="90000" tIns="45000" wrap="none"/>
          <a:p>
            <a:pPr>
              <a:lnSpc>
                <a:spcPct val="100000"/>
              </a:lnSpc>
            </a:pPr>
            <a:r>
              <a:rPr lang="en-US">
                <a:solidFill>
                  <a:srgbClr val="000000"/>
                </a:solidFill>
                <a:latin typeface="Franklin Gothic Book"/>
              </a:rPr>
              <a:t>Data updated through 2013</a:t>
            </a:r>
            <a:endParaRPr/>
          </a:p>
          <a:p>
            <a:pPr>
              <a:lnSpc>
                <a:spcPct val="100000"/>
              </a:lnSpc>
            </a:pPr>
            <a:r>
              <a:rPr lang="en-US">
                <a:solidFill>
                  <a:srgbClr val="000000"/>
                </a:solidFill>
                <a:latin typeface="Franklin Gothic Book"/>
              </a:rPr>
              <a:t>Source: Bureau of Labor Statistics; NCHS; Himmelstein/Woolhandler analysis of CPS  </a:t>
            </a:r>
            <a:endParaRPr/>
          </a:p>
          <a:p>
            <a:pPr>
              <a:lnSpc>
                <a:spcPct val="100000"/>
              </a:lnSpc>
            </a:pPr>
            <a:endParaRPr/>
          </a:p>
        </p:txBody>
      </p:sp>
      <p:pic>
        <p:nvPicPr>
          <p:cNvPr descr="" id="429" name="Picture 1"/>
          <p:cNvPicPr/>
          <p:nvPr/>
        </p:nvPicPr>
        <p:blipFill>
          <a:blip r:embed="rId2"/>
          <a:stretch>
            <a:fillRect/>
          </a:stretch>
        </p:blipFill>
        <p:spPr>
          <a:xfrm>
            <a:off x="185040" y="194040"/>
            <a:ext cx="1189080" cy="1125720"/>
          </a:xfrm>
          <a:prstGeom prst="rect">
            <a:avLst/>
          </a:prstGeom>
        </p:spPr>
      </p:pic>
    </p:spTree>
  </p:cSld>
  <p:timing>
    <p:tnLst>
      <p:par>
        <p:cTn dur="indefinite" id="1" nodeType="tmRoot" restart="never">
          <p:childTnLst>
            <p:seq>
              <p:cTn dur="indefinite" id="2" nodeType="mainSeq">
                <p:childTnLst>
                  <p:par>
                    <p:cTn fill="hold" id="3" nodeType="clickEffect">
                      <p:stCondLst>
                        <p:cond delay="indefinite"/>
                      </p:stCondLst>
                      <p:childTnLst>
                        <p:par>
                          <p:cTn fill="hold" id="4" nodeType="withEffect">
                            <p:stCondLst>
                              <p:cond delay="0"/>
                            </p:stCondLst>
                            <p:childTnLst>
                              <p:par>
                                <p:cTn fill="hold" id="5" nodeType="afterEffect" presetClass="entr" presetID="22" presetSubtype="8">
                                  <p:stCondLst>
                                    <p:cond delay="0"/>
                                  </p:stCondLst>
                                  <p:childTnLst>
                                    <p:set>
                                      <p:cBhvr>
                                        <p:cTn dur="1" fill="hold" id="6">
                                          <p:stCondLst>
                                            <p:cond delay="0"/>
                                          </p:stCondLst>
                                        </p:cTn>
                                        <p:tgtEl>
                                          <p:spTgt spid="425"/>
                                        </p:tgtEl>
                                        <p:attrNameLst>
                                          <p:attrName>style.visibility</p:attrName>
                                        </p:attrNameLst>
                                      </p:cBhvr>
                                      <p:to>
                                        <p:strVal val="visible"/>
                                      </p:to>
                                    </p:set>
                                    <p:animEffect filter="wipe(left)" transition="in">
                                      <p:cBhvr additive="repl">
                                        <p:cTn dur="3000" fill="freeze" id="7"/>
                                        <p:tgtEl>
                                          <p:spTgt spid="4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430" name="Object 2"/>
          <p:cNvGraphicFramePr/>
          <p:nvPr/>
        </p:nvGraphicFramePr>
        <p:xfrm>
          <a:off x="1475280" y="1423440"/>
          <a:ext cx="4547880" cy="3953880"/>
        </p:xfrm>
        <a:graphic>
          <a:graphicData uri="http://schemas.openxmlformats.org/drawingml/2006/chart">
            <c:chart xmlns:c="http://schemas.openxmlformats.org/drawingml/2006/chart" xmlns:r="http://schemas.openxmlformats.org/officeDocument/2006/relationships" r:id="rId1"/>
          </a:graphicData>
        </a:graphic>
      </p:graphicFrame>
      <p:sp>
        <p:nvSpPr>
          <p:cNvPr id="431" name="CustomShape 1"/>
          <p:cNvSpPr/>
          <p:nvPr/>
        </p:nvSpPr>
        <p:spPr>
          <a:xfrm>
            <a:off x="3381120" y="3215520"/>
            <a:ext cx="889560" cy="577440"/>
          </a:xfrm>
          <a:prstGeom prst="rect">
            <a:avLst/>
          </a:prstGeom>
        </p:spPr>
        <p:txBody>
          <a:bodyPr bIns="45000" lIns="90000" rIns="90000" tIns="45000" wrap="none"/>
          <a:p>
            <a:pPr>
              <a:lnSpc>
                <a:spcPct val="100000"/>
              </a:lnSpc>
            </a:pPr>
            <a:r>
              <a:rPr b="1" lang="en-US" sz="3200">
                <a:solidFill>
                  <a:srgbClr val="000000"/>
                </a:solidFill>
                <a:latin typeface="Calibri"/>
              </a:rPr>
              <a:t>69%</a:t>
            </a:r>
            <a:endParaRPr/>
          </a:p>
        </p:txBody>
      </p:sp>
      <p:sp>
        <p:nvSpPr>
          <p:cNvPr id="432" name="CustomShape 2"/>
          <p:cNvSpPr/>
          <p:nvPr/>
        </p:nvSpPr>
        <p:spPr>
          <a:xfrm>
            <a:off x="4879440" y="2735280"/>
            <a:ext cx="889560" cy="577440"/>
          </a:xfrm>
          <a:prstGeom prst="rect">
            <a:avLst/>
          </a:prstGeom>
        </p:spPr>
        <p:txBody>
          <a:bodyPr bIns="45000" lIns="90000" rIns="90000" tIns="45000" wrap="none"/>
          <a:p>
            <a:pPr>
              <a:lnSpc>
                <a:spcPct val="100000"/>
              </a:lnSpc>
            </a:pPr>
            <a:r>
              <a:rPr b="1" lang="en-US" sz="3200">
                <a:solidFill>
                  <a:srgbClr val="000000"/>
                </a:solidFill>
                <a:latin typeface="Calibri"/>
              </a:rPr>
              <a:t>31%</a:t>
            </a:r>
            <a:endParaRPr/>
          </a:p>
        </p:txBody>
      </p:sp>
      <p:sp>
        <p:nvSpPr>
          <p:cNvPr id="433" name="CustomShape 3"/>
          <p:cNvSpPr/>
          <p:nvPr/>
        </p:nvSpPr>
        <p:spPr>
          <a:xfrm>
            <a:off x="946800" y="4227480"/>
            <a:ext cx="1441080" cy="1064880"/>
          </a:xfrm>
          <a:prstGeom prst="rect">
            <a:avLst/>
          </a:prstGeom>
        </p:spPr>
        <p:txBody>
          <a:bodyPr bIns="45000" lIns="90000" rIns="90000" tIns="45000" wrap="none"/>
          <a:p>
            <a:pPr>
              <a:lnSpc>
                <a:spcPct val="100000"/>
              </a:lnSpc>
            </a:pPr>
            <a:r>
              <a:rPr lang="en-US" sz="3200">
                <a:solidFill>
                  <a:srgbClr val="ffffff"/>
                </a:solidFill>
                <a:latin typeface="Calibri"/>
              </a:rPr>
              <a:t>Clinical </a:t>
            </a:r>
            <a:endParaRPr/>
          </a:p>
          <a:p>
            <a:pPr>
              <a:lnSpc>
                <a:spcPct val="100000"/>
              </a:lnSpc>
            </a:pPr>
            <a:r>
              <a:rPr lang="en-US" sz="3200">
                <a:solidFill>
                  <a:srgbClr val="ffffff"/>
                </a:solidFill>
                <a:latin typeface="Calibri"/>
              </a:rPr>
              <a:t>   </a:t>
            </a:r>
            <a:r>
              <a:rPr lang="en-US" sz="3200">
                <a:solidFill>
                  <a:srgbClr val="ffffff"/>
                </a:solidFill>
                <a:latin typeface="Calibri"/>
              </a:rPr>
              <a:t>Care</a:t>
            </a:r>
            <a:endParaRPr/>
          </a:p>
        </p:txBody>
      </p:sp>
      <p:sp>
        <p:nvSpPr>
          <p:cNvPr id="434" name="Line 4"/>
          <p:cNvSpPr/>
          <p:nvPr/>
        </p:nvSpPr>
        <p:spPr>
          <a:xfrm flipV="1">
            <a:off x="2412720" y="3794760"/>
            <a:ext cx="609480" cy="685800"/>
          </a:xfrm>
          <a:prstGeom prst="line">
            <a:avLst/>
          </a:prstGeom>
          <a:ln w="9360">
            <a:solidFill>
              <a:srgbClr val="ffcc99"/>
            </a:solidFill>
            <a:round/>
          </a:ln>
        </p:spPr>
      </p:sp>
      <p:sp>
        <p:nvSpPr>
          <p:cNvPr id="435" name="CustomShape 5"/>
          <p:cNvSpPr/>
          <p:nvPr/>
        </p:nvSpPr>
        <p:spPr>
          <a:xfrm>
            <a:off x="6274080" y="3836880"/>
            <a:ext cx="2690640" cy="1064880"/>
          </a:xfrm>
          <a:prstGeom prst="rect">
            <a:avLst/>
          </a:prstGeom>
        </p:spPr>
        <p:txBody>
          <a:bodyPr bIns="45000" lIns="90000" rIns="90000" tIns="45000" wrap="none"/>
          <a:p>
            <a:pPr>
              <a:lnSpc>
                <a:spcPct val="100000"/>
              </a:lnSpc>
            </a:pPr>
            <a:r>
              <a:rPr lang="en-US" sz="3200">
                <a:solidFill>
                  <a:srgbClr val="ffffff"/>
                </a:solidFill>
                <a:latin typeface="Calibri"/>
              </a:rPr>
              <a:t>Administrative </a:t>
            </a:r>
            <a:endParaRPr/>
          </a:p>
          <a:p>
            <a:pPr>
              <a:lnSpc>
                <a:spcPct val="100000"/>
              </a:lnSpc>
            </a:pPr>
            <a:r>
              <a:rPr lang="en-US" sz="3200">
                <a:solidFill>
                  <a:srgbClr val="ffffff"/>
                </a:solidFill>
                <a:latin typeface="Calibri"/>
              </a:rPr>
              <a:t>     </a:t>
            </a:r>
            <a:r>
              <a:rPr lang="en-US" sz="3200">
                <a:solidFill>
                  <a:srgbClr val="ffffff"/>
                </a:solidFill>
                <a:latin typeface="Calibri"/>
              </a:rPr>
              <a:t>Costs</a:t>
            </a:r>
            <a:endParaRPr/>
          </a:p>
        </p:txBody>
      </p:sp>
      <p:sp>
        <p:nvSpPr>
          <p:cNvPr id="436" name="Line 6"/>
          <p:cNvSpPr/>
          <p:nvPr/>
        </p:nvSpPr>
        <p:spPr>
          <a:xfrm flipH="1" flipV="1">
            <a:off x="5822640" y="3215160"/>
            <a:ext cx="1606320" cy="800280"/>
          </a:xfrm>
          <a:prstGeom prst="line">
            <a:avLst/>
          </a:prstGeom>
          <a:ln w="9360">
            <a:solidFill>
              <a:srgbClr val="ffcc99"/>
            </a:solidFill>
            <a:round/>
          </a:ln>
        </p:spPr>
      </p:sp>
      <p:sp>
        <p:nvSpPr>
          <p:cNvPr id="437" name="CustomShape 7"/>
          <p:cNvSpPr/>
          <p:nvPr/>
        </p:nvSpPr>
        <p:spPr>
          <a:xfrm>
            <a:off x="304920" y="5715000"/>
            <a:ext cx="8666640" cy="1781280"/>
          </a:xfrm>
          <a:prstGeom prst="rect">
            <a:avLst/>
          </a:prstGeom>
        </p:spPr>
        <p:txBody>
          <a:bodyPr bIns="45000" lIns="90000" rIns="90000" tIns="45000"/>
          <a:p>
            <a:pPr>
              <a:lnSpc>
                <a:spcPct val="100000"/>
              </a:lnSpc>
            </a:pPr>
            <a:r>
              <a:rPr lang="en-US" sz="2400">
                <a:solidFill>
                  <a:srgbClr val="ffffff"/>
                </a:solidFill>
                <a:latin typeface="Calibri"/>
              </a:rPr>
              <a:t>Woolhandler, et al, New England Journal of Medicine, August 2003         </a:t>
            </a:r>
            <a:endParaRPr/>
          </a:p>
          <a:p>
            <a:pPr>
              <a:lnSpc>
                <a:spcPct val="100000"/>
              </a:lnSpc>
            </a:pPr>
            <a:r>
              <a:rPr lang="en-US" sz="2400">
                <a:solidFill>
                  <a:srgbClr val="ffffff"/>
                </a:solidFill>
                <a:latin typeface="Calibri"/>
              </a:rPr>
              <a:t> </a:t>
            </a:r>
            <a:r>
              <a:rPr lang="en-US" sz="2400">
                <a:solidFill>
                  <a:srgbClr val="ffffff"/>
                </a:solidFill>
                <a:latin typeface="Calibri"/>
              </a:rPr>
              <a:t>&amp; Int. Jrnl. Of Hlth. Services, 2004</a:t>
            </a:r>
            <a:endParaRPr/>
          </a:p>
          <a:p>
            <a:pPr>
              <a:lnSpc>
                <a:spcPct val="100000"/>
              </a:lnSpc>
            </a:pPr>
            <a:endParaRPr/>
          </a:p>
        </p:txBody>
      </p:sp>
      <p:sp>
        <p:nvSpPr>
          <p:cNvPr id="438" name="CustomShape 8"/>
          <p:cNvSpPr/>
          <p:nvPr/>
        </p:nvSpPr>
        <p:spPr>
          <a:xfrm>
            <a:off x="5828040" y="5305320"/>
            <a:ext cx="249480" cy="455760"/>
          </a:xfrm>
          <a:prstGeom prst="rect">
            <a:avLst/>
          </a:prstGeom>
        </p:spPr>
        <p:txBody>
          <a:bodyPr bIns="45000" lIns="90000" rIns="90000" tIns="45000" wrap="none"/>
          <a:p>
            <a:pPr>
              <a:lnSpc>
                <a:spcPct val="100000"/>
              </a:lnSpc>
            </a:pPr>
            <a:r>
              <a:rPr lang="en-US" sz="2400">
                <a:solidFill>
                  <a:srgbClr val="ffff00"/>
                </a:solidFill>
                <a:latin typeface="Calibri"/>
              </a:rPr>
              <a:t> </a:t>
            </a:r>
            <a:endParaRPr/>
          </a:p>
        </p:txBody>
      </p:sp>
      <p:sp>
        <p:nvSpPr>
          <p:cNvPr id="439" name="CustomShape 9"/>
          <p:cNvSpPr/>
          <p:nvPr/>
        </p:nvSpPr>
        <p:spPr>
          <a:xfrm>
            <a:off x="1753920" y="223920"/>
            <a:ext cx="6143400" cy="1375560"/>
          </a:xfrm>
          <a:prstGeom prst="rect">
            <a:avLst/>
          </a:prstGeom>
        </p:spPr>
        <p:txBody>
          <a:bodyPr anchor="ctr" bIns="45000" lIns="90000" rIns="90000" tIns="45000"/>
          <a:p>
            <a:pPr>
              <a:lnSpc>
                <a:spcPct val="100000"/>
              </a:lnSpc>
            </a:pPr>
            <a:r>
              <a:rPr lang="en-US" sz="6600">
                <a:solidFill>
                  <a:srgbClr val="ffff00"/>
                </a:solidFill>
                <a:latin typeface="Calibri"/>
              </a:rPr>
              <a:t>31% Overhead</a:t>
            </a:r>
            <a:r>
              <a:rPr lang="en-US" sz="5400">
                <a:solidFill>
                  <a:srgbClr val="ffff00"/>
                </a:solidFill>
                <a:latin typeface="Calibri"/>
              </a:rPr>
              <a:t>	</a:t>
            </a:r>
            <a:endParaRPr/>
          </a:p>
        </p:txBody>
      </p:sp>
    </p:spTree>
  </p:cSld>
  <p:timing>
    <p:tnLst>
      <p:par>
        <p:cTn dur="indefinite" id="8" nodeType="tmRoot" restart="never">
          <p:childTnLst>
            <p:seq>
              <p:cTn dur="indefinite" id="9" nodeType="mainSeq">
                <p:childTnLst>
                  <p:par>
                    <p:cTn fill="hold" id="10">
                      <p:stCondLst>
                        <p:cond delay="indefinite"/>
                      </p:stCondLst>
                      <p:childTnLst>
                        <p:par>
                          <p:cTn fill="hold" id="11">
                            <p:stCondLst>
                              <p:cond delay="0"/>
                            </p:stCondLst>
                            <p:childTnLst>
                              <p:par>
                                <p:cTn fill="hold" id="12" nodeType="withEffect" presetClass="entr" presetID="10">
                                  <p:stCondLst>
                                    <p:cond delay="0"/>
                                  </p:stCondLst>
                                  <p:childTnLst>
                                    <p:set>
                                      <p:cBhvr>
                                        <p:cTn dur="1" fill="hold" id="13">
                                          <p:stCondLst>
                                            <p:cond delay="0"/>
                                          </p:stCondLst>
                                        </p:cTn>
                                        <p:tgtEl>
                                          <p:spTgt spid="439"/>
                                        </p:tgtEl>
                                        <p:attrNameLst>
                                          <p:attrName>style.visibility</p:attrName>
                                        </p:attrNameLst>
                                      </p:cBhvr>
                                      <p:to>
                                        <p:strVal val="visible"/>
                                      </p:to>
                                    </p:set>
                                    <p:animEffect filter="fade" transition="in">
                                      <p:cBhvr additive="repl">
                                        <p:cTn dur="1000" fill="freeze" id="14"/>
                                        <p:tgtEl>
                                          <p:spTgt spid="439"/>
                                        </p:tgtEl>
                                      </p:cBhvr>
                                    </p:animEffec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10">
                                  <p:stCondLst>
                                    <p:cond delay="0"/>
                                  </p:stCondLst>
                                  <p:childTnLst>
                                    <p:set>
                                      <p:cBhvr>
                                        <p:cTn dur="1" fill="hold" id="18">
                                          <p:stCondLst>
                                            <p:cond delay="0"/>
                                          </p:stCondLst>
                                        </p:cTn>
                                        <p:attrNameLst>
                                          <p:attrName>style.visibility</p:attrName>
                                        </p:attrNameLst>
                                      </p:cBhvr>
                                      <p:to>
                                        <p:strVal val="visible"/>
                                      </p:to>
                                    </p:set>
                                    <p:animEffect filter="fade" transition="in">
                                      <p:cBhvr additive="repl">
                                        <p:cTn dur="1000" fill="freeze" id="19"/>
                                      </p:cBhvr>
                                    </p:animEffect>
                                  </p:childTnLst>
                                </p:cTn>
                              </p:par>
                              <p:par>
                                <p:cTn fill="hold" id="20" nodeType="withEffect" presetClass="entr" presetID="10">
                                  <p:stCondLst>
                                    <p:cond delay="0"/>
                                  </p:stCondLst>
                                  <p:childTnLst>
                                    <p:set>
                                      <p:cBhvr>
                                        <p:cTn dur="1" fill="hold" id="21">
                                          <p:stCondLst>
                                            <p:cond delay="0"/>
                                          </p:stCondLst>
                                        </p:cTn>
                                        <p:tgtEl>
                                          <p:spTgt spid="432"/>
                                        </p:tgtEl>
                                        <p:attrNameLst>
                                          <p:attrName>style.visibility</p:attrName>
                                        </p:attrNameLst>
                                      </p:cBhvr>
                                      <p:to>
                                        <p:strVal val="visible"/>
                                      </p:to>
                                    </p:set>
                                    <p:animEffect filter="fade" transition="in">
                                      <p:cBhvr additive="repl">
                                        <p:cTn dur="2000" fill="freeze" id="22"/>
                                        <p:tgtEl>
                                          <p:spTgt spid="432"/>
                                        </p:tgtEl>
                                      </p:cBhvr>
                                    </p:animEffect>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10">
                                  <p:stCondLst>
                                    <p:cond delay="0"/>
                                  </p:stCondLst>
                                  <p:childTnLst>
                                    <p:set>
                                      <p:cBhvr>
                                        <p:cTn dur="1" fill="hold" id="26">
                                          <p:stCondLst>
                                            <p:cond delay="0"/>
                                          </p:stCondLst>
                                        </p:cTn>
                                        <p:tgtEl>
                                          <p:spTgt spid="435">
                                            <p:txEl>
                                              <p:pRg end="16" st="0"/>
                                            </p:txEl>
                                          </p:spTgt>
                                        </p:tgtEl>
                                        <p:attrNameLst>
                                          <p:attrName>style.visibility</p:attrName>
                                        </p:attrNameLst>
                                      </p:cBhvr>
                                      <p:to>
                                        <p:strVal val="visible"/>
                                      </p:to>
                                    </p:set>
                                    <p:animEffect filter="fade" transition="in">
                                      <p:cBhvr additive="repl">
                                        <p:cTn dur="1000" fill="freeze" id="27"/>
                                        <p:tgtEl>
                                          <p:spTgt spid="435">
                                            <p:txEl>
                                              <p:pRg end="16" st="0"/>
                                            </p:txEl>
                                          </p:spTgt>
                                        </p:tgtEl>
                                      </p:cBhvr>
                                    </p:animEffect>
                                  </p:childTnLst>
                                </p:cTn>
                              </p:par>
                            </p:childTnLst>
                          </p:cTn>
                        </p:par>
                      </p:childTnLst>
                    </p:cTn>
                  </p:par>
                  <p:par>
                    <p:cTn fill="hold" id="28">
                      <p:stCondLst>
                        <p:cond delay="indefinite"/>
                      </p:stCondLst>
                      <p:childTnLst>
                        <p:par>
                          <p:cTn fill="hold" id="29">
                            <p:stCondLst>
                              <p:cond delay="0"/>
                            </p:stCondLst>
                            <p:childTnLst>
                              <p:par>
                                <p:cTn fill="hold" id="30" nodeType="clickEffect" presetClass="entr" presetID="10">
                                  <p:stCondLst>
                                    <p:cond delay="0"/>
                                  </p:stCondLst>
                                  <p:childTnLst>
                                    <p:set>
                                      <p:cBhvr>
                                        <p:cTn dur="1" fill="hold" id="31">
                                          <p:stCondLst>
                                            <p:cond delay="0"/>
                                          </p:stCondLst>
                                        </p:cTn>
                                        <p:tgtEl>
                                          <p:spTgt spid="436"/>
                                        </p:tgtEl>
                                        <p:attrNameLst>
                                          <p:attrName>style.visibility</p:attrName>
                                        </p:attrNameLst>
                                      </p:cBhvr>
                                      <p:to>
                                        <p:strVal val="visible"/>
                                      </p:to>
                                    </p:set>
                                    <p:animEffect filter="fade" transition="in">
                                      <p:cBhvr additive="repl">
                                        <p:cTn dur="2000" fill="freeze" id="32"/>
                                        <p:tgtEl>
                                          <p:spTgt spid="436"/>
                                        </p:tgtEl>
                                      </p:cBhvr>
                                    </p:animEffect>
                                  </p:childTnLst>
                                </p:cTn>
                              </p:par>
                              <p:par>
                                <p:cTn fill="hold" id="33" nodeType="withEffect" presetClass="entr" presetID="10">
                                  <p:stCondLst>
                                    <p:cond delay="0"/>
                                  </p:stCondLst>
                                  <p:childTnLst>
                                    <p:set>
                                      <p:cBhvr>
                                        <p:cTn dur="1" fill="hold" id="34">
                                          <p:stCondLst>
                                            <p:cond delay="0"/>
                                          </p:stCondLst>
                                        </p:cTn>
                                        <p:tgtEl>
                                          <p:spTgt spid="435">
                                            <p:txEl>
                                              <p:pRg end="27" st="27"/>
                                            </p:txEl>
                                          </p:spTgt>
                                        </p:tgtEl>
                                        <p:attrNameLst>
                                          <p:attrName>style.visibility</p:attrName>
                                        </p:attrNameLst>
                                      </p:cBhvr>
                                      <p:to>
                                        <p:strVal val="visible"/>
                                      </p:to>
                                    </p:set>
                                    <p:animEffect filter="fade" transition="in">
                                      <p:cBhvr additive="repl">
                                        <p:cTn dur="1000" fill="freeze" id="35"/>
                                        <p:tgtEl>
                                          <p:spTgt spid="435">
                                            <p:txEl>
                                              <p:pRg end="27" st="27"/>
                                            </p:txEl>
                                          </p:spTgt>
                                        </p:tgtEl>
                                      </p:cBhvr>
                                    </p:animEffect>
                                  </p:childTnLst>
                                </p:cTn>
                              </p:par>
                              <p:par>
                                <p:cTn fill="hold" id="36" nodeType="withEffect" presetClass="entr" presetID="10">
                                  <p:stCondLst>
                                    <p:cond delay="0"/>
                                  </p:stCondLst>
                                  <p:childTnLst>
                                    <p:set>
                                      <p:cBhvr>
                                        <p:cTn dur="1" fill="hold" id="37">
                                          <p:stCondLst>
                                            <p:cond delay="0"/>
                                          </p:stCondLst>
                                        </p:cTn>
                                        <p:tgtEl>
                                          <p:spTgt spid="431"/>
                                        </p:tgtEl>
                                        <p:attrNameLst>
                                          <p:attrName>style.visibility</p:attrName>
                                        </p:attrNameLst>
                                      </p:cBhvr>
                                      <p:to>
                                        <p:strVal val="visible"/>
                                      </p:to>
                                    </p:set>
                                    <p:animEffect filter="fade" transition="in">
                                      <p:cBhvr additive="repl">
                                        <p:cTn dur="2000" fill="freeze" id="38"/>
                                        <p:tgtEl>
                                          <p:spTgt spid="431"/>
                                        </p:tgtEl>
                                      </p:cBhvr>
                                    </p:animEffect>
                                  </p:childTnLst>
                                </p:cTn>
                              </p:par>
                            </p:childTnLst>
                          </p:cTn>
                        </p:par>
                      </p:childTnLst>
                    </p:cTn>
                  </p:par>
                  <p:par>
                    <p:cTn fill="hold" id="39">
                      <p:stCondLst>
                        <p:cond delay="indefinite"/>
                      </p:stCondLst>
                      <p:childTnLst>
                        <p:par>
                          <p:cTn fill="hold" id="40">
                            <p:stCondLst>
                              <p:cond delay="0"/>
                            </p:stCondLst>
                            <p:childTnLst>
                              <p:par>
                                <p:cTn fill="hold" id="41" nodeType="clickEffect" presetClass="entr" presetID="10">
                                  <p:stCondLst>
                                    <p:cond delay="0"/>
                                  </p:stCondLst>
                                  <p:childTnLst>
                                    <p:set>
                                      <p:cBhvr>
                                        <p:cTn dur="1" fill="hold" id="42">
                                          <p:stCondLst>
                                            <p:cond delay="0"/>
                                          </p:stCondLst>
                                        </p:cTn>
                                        <p:tgtEl>
                                          <p:spTgt spid="433">
                                            <p:txEl>
                                              <p:pRg end="10" st="0"/>
                                            </p:txEl>
                                          </p:spTgt>
                                        </p:tgtEl>
                                        <p:attrNameLst>
                                          <p:attrName>style.visibility</p:attrName>
                                        </p:attrNameLst>
                                      </p:cBhvr>
                                      <p:to>
                                        <p:strVal val="visible"/>
                                      </p:to>
                                    </p:set>
                                    <p:animEffect filter="fade" transition="in">
                                      <p:cBhvr additive="repl">
                                        <p:cTn dur="1000" fill="freeze" id="43"/>
                                        <p:tgtEl>
                                          <p:spTgt spid="433">
                                            <p:txEl>
                                              <p:pRg end="10" st="0"/>
                                            </p:txEl>
                                          </p:spTgt>
                                        </p:tgtEl>
                                      </p:cBhvr>
                                    </p:animEffect>
                                  </p:childTnLst>
                                </p:cTn>
                              </p:par>
                              <p:par>
                                <p:cTn fill="hold" id="44" nodeType="withEffect" presetClass="entr" presetID="10">
                                  <p:stCondLst>
                                    <p:cond delay="0"/>
                                  </p:stCondLst>
                                  <p:childTnLst>
                                    <p:set>
                                      <p:cBhvr>
                                        <p:cTn dur="1" fill="hold" id="45">
                                          <p:stCondLst>
                                            <p:cond delay="0"/>
                                          </p:stCondLst>
                                        </p:cTn>
                                        <p:tgtEl>
                                          <p:spTgt spid="434"/>
                                        </p:tgtEl>
                                        <p:attrNameLst>
                                          <p:attrName>style.visibility</p:attrName>
                                        </p:attrNameLst>
                                      </p:cBhvr>
                                      <p:to>
                                        <p:strVal val="visible"/>
                                      </p:to>
                                    </p:set>
                                    <p:animEffect filter="fade" transition="in">
                                      <p:cBhvr additive="repl">
                                        <p:cTn dur="2000" fill="freeze" id="46"/>
                                        <p:tgtEl>
                                          <p:spTgt spid="434"/>
                                        </p:tgtEl>
                                      </p:cBhvr>
                                    </p:animEffect>
                                  </p:childTnLst>
                                </p:cTn>
                              </p:par>
                              <p:par>
                                <p:cTn fill="hold" id="47" nodeType="withEffect" presetClass="entr" presetID="10">
                                  <p:stCondLst>
                                    <p:cond delay="0"/>
                                  </p:stCondLst>
                                  <p:childTnLst>
                                    <p:set>
                                      <p:cBhvr>
                                        <p:cTn dur="1" fill="hold" id="48">
                                          <p:stCondLst>
                                            <p:cond delay="0"/>
                                          </p:stCondLst>
                                        </p:cTn>
                                        <p:tgtEl>
                                          <p:spTgt spid="433">
                                            <p:txEl>
                                              <p:pRg end="18" st="18"/>
                                            </p:txEl>
                                          </p:spTgt>
                                        </p:tgtEl>
                                        <p:attrNameLst>
                                          <p:attrName>style.visibility</p:attrName>
                                        </p:attrNameLst>
                                      </p:cBhvr>
                                      <p:to>
                                        <p:strVal val="visible"/>
                                      </p:to>
                                    </p:set>
                                    <p:animEffect filter="fade" transition="in">
                                      <p:cBhvr additive="repl">
                                        <p:cTn dur="1000" fill="freeze" id="49"/>
                                        <p:tgtEl>
                                          <p:spTgt spid="433">
                                            <p:txEl>
                                              <p:pRg end="18" st="18"/>
                                            </p:txEl>
                                          </p:spTgt>
                                        </p:tgtEl>
                                      </p:cBhvr>
                                    </p:animEffect>
                                  </p:childTnLst>
                                </p:cTn>
                              </p:par>
                              <p:par>
                                <p:cTn fill="hold" id="50" nodeType="withEffect" presetClass="entr" presetID="10">
                                  <p:stCondLst>
                                    <p:cond delay="0"/>
                                  </p:stCondLst>
                                  <p:childTnLst>
                                    <p:set>
                                      <p:cBhvr>
                                        <p:cTn dur="1" fill="hold" id="51">
                                          <p:stCondLst>
                                            <p:cond delay="0"/>
                                          </p:stCondLst>
                                        </p:cTn>
                                        <p:tgtEl>
                                          <p:spTgt spid="437"/>
                                        </p:tgtEl>
                                        <p:attrNameLst>
                                          <p:attrName>style.visibility</p:attrName>
                                        </p:attrNameLst>
                                      </p:cBhvr>
                                      <p:to>
                                        <p:strVal val="visible"/>
                                      </p:to>
                                    </p:set>
                                    <p:animEffect filter="fade" transition="in">
                                      <p:cBhvr additive="repl">
                                        <p:cTn dur="1000" fill="freeze" id="52"/>
                                        <p:tgtEl>
                                          <p:spTgt spid="4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